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7" r:id="rId1"/>
  </p:sldMasterIdLst>
  <p:notesMasterIdLst>
    <p:notesMasterId r:id="rId45"/>
  </p:notesMasterIdLst>
  <p:handoutMasterIdLst>
    <p:handoutMasterId r:id="rId46"/>
  </p:handoutMasterIdLst>
  <p:sldIdLst>
    <p:sldId id="498" r:id="rId2"/>
    <p:sldId id="521" r:id="rId3"/>
    <p:sldId id="436" r:id="rId4"/>
    <p:sldId id="703" r:id="rId5"/>
    <p:sldId id="709" r:id="rId6"/>
    <p:sldId id="706" r:id="rId7"/>
    <p:sldId id="707" r:id="rId8"/>
    <p:sldId id="708" r:id="rId9"/>
    <p:sldId id="670" r:id="rId10"/>
    <p:sldId id="671" r:id="rId11"/>
    <p:sldId id="672" r:id="rId12"/>
    <p:sldId id="527" r:id="rId13"/>
    <p:sldId id="674" r:id="rId14"/>
    <p:sldId id="675" r:id="rId15"/>
    <p:sldId id="676" r:id="rId16"/>
    <p:sldId id="622" r:id="rId17"/>
    <p:sldId id="681" r:id="rId18"/>
    <p:sldId id="682" r:id="rId19"/>
    <p:sldId id="683" r:id="rId20"/>
    <p:sldId id="684" r:id="rId21"/>
    <p:sldId id="685" r:id="rId22"/>
    <p:sldId id="686" r:id="rId23"/>
    <p:sldId id="687" r:id="rId24"/>
    <p:sldId id="688" r:id="rId25"/>
    <p:sldId id="689" r:id="rId26"/>
    <p:sldId id="690" r:id="rId27"/>
    <p:sldId id="691" r:id="rId28"/>
    <p:sldId id="698" r:id="rId29"/>
    <p:sldId id="693" r:id="rId30"/>
    <p:sldId id="694" r:id="rId31"/>
    <p:sldId id="695" r:id="rId32"/>
    <p:sldId id="696" r:id="rId33"/>
    <p:sldId id="697" r:id="rId34"/>
    <p:sldId id="699" r:id="rId35"/>
    <p:sldId id="700" r:id="rId36"/>
    <p:sldId id="701" r:id="rId37"/>
    <p:sldId id="702" r:id="rId38"/>
    <p:sldId id="629" r:id="rId39"/>
    <p:sldId id="516" r:id="rId40"/>
    <p:sldId id="624" r:id="rId41"/>
    <p:sldId id="678" r:id="rId42"/>
    <p:sldId id="679" r:id="rId43"/>
    <p:sldId id="495" r:id="rId44"/>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4"/>
    <a:srgbClr val="678DC5"/>
    <a:srgbClr val="3E67A4"/>
    <a:srgbClr val="3E8DC5"/>
    <a:srgbClr val="708CA1"/>
    <a:srgbClr val="9EC5E6"/>
    <a:srgbClr val="3D89B7"/>
    <a:srgbClr val="0183B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70" autoAdjust="0"/>
    <p:restoredTop sz="88732" autoAdjust="0"/>
  </p:normalViewPr>
  <p:slideViewPr>
    <p:cSldViewPr>
      <p:cViewPr>
        <p:scale>
          <a:sx n="70" d="100"/>
          <a:sy n="70" d="100"/>
        </p:scale>
        <p:origin x="-1362" y="66"/>
      </p:cViewPr>
      <p:guideLst>
        <p:guide orient="horz" pos="2160"/>
        <p:guide pos="2880"/>
      </p:guideLst>
    </p:cSldViewPr>
  </p:slideViewPr>
  <p:notesTextViewPr>
    <p:cViewPr>
      <p:scale>
        <a:sx n="100" d="100"/>
        <a:sy n="100" d="100"/>
      </p:scale>
      <p:origin x="0" y="0"/>
    </p:cViewPr>
  </p:notesTextViewPr>
  <p:sorterViewPr>
    <p:cViewPr>
      <p:scale>
        <a:sx n="60" d="100"/>
        <a:sy n="60" d="100"/>
      </p:scale>
      <p:origin x="0" y="942"/>
    </p:cViewPr>
  </p:sorterViewPr>
  <p:notesViewPr>
    <p:cSldViewPr>
      <p:cViewPr>
        <p:scale>
          <a:sx n="150" d="100"/>
          <a:sy n="150" d="100"/>
        </p:scale>
        <p:origin x="-72" y="5046"/>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2009, Cisco Systems, Inc. All rights reserved.</a:t>
            </a:r>
          </a:p>
          <a:p>
            <a:pPr algn="l" defTabSz="611188">
              <a:lnSpc>
                <a:spcPct val="100000"/>
              </a:lnSpc>
              <a:tabLst>
                <a:tab pos="2387600" algn="l"/>
                <a:tab pos="4830763" algn="l"/>
              </a:tabLst>
              <a:defRPr/>
            </a:pPr>
            <a:r>
              <a:rPr lang="en-US" sz="800" dirty="0"/>
              <a:t>PT for ITE Instructors.scr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C0432944-7164-435B-9377-3FF3B0D4B829}" type="slidenum">
              <a:rPr lang="en-US" sz="800"/>
              <a:pPr algn="r" defTabSz="903288">
                <a:lnSpc>
                  <a:spcPct val="100000"/>
                </a:lnSpc>
                <a:defRPr/>
              </a:pPr>
              <a:t>‹#›</a:t>
            </a:fld>
            <a:endParaRPr lang="en-US" sz="8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a:p>
        </p:txBody>
      </p:sp>
      <p:sp>
        <p:nvSpPr>
          <p:cNvPr id="183305" name="Rectangle 9"/>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2009, Cisco Systems, Inc. All rights reserved.</a:t>
            </a:r>
          </a:p>
          <a:p>
            <a:pPr algn="l" defTabSz="611188">
              <a:lnSpc>
                <a:spcPct val="100000"/>
              </a:lnSpc>
              <a:tabLst>
                <a:tab pos="2387600" algn="l"/>
                <a:tab pos="4830763" algn="l"/>
              </a:tabLst>
              <a:defRPr/>
            </a:pPr>
            <a:r>
              <a:rPr lang="en-US" sz="800" dirty="0"/>
              <a:t>PT for ITE Instructors.scr</a:t>
            </a:r>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3FFBF1D1-D14A-4EED-A0BD-A4E8E08881F2}" type="slidenum">
              <a:rPr lang="en-US"/>
              <a:pPr>
                <a:defRPr/>
              </a:pPr>
              <a:t>‹#›</a:t>
            </a:fld>
            <a:endParaRPr lang="en-US"/>
          </a:p>
        </p:txBody>
      </p:sp>
      <p:sp>
        <p:nvSpPr>
          <p:cNvPr id="5427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cisco.webex.com/cisco/lsr.php?AT=pb&amp;SP=EC&amp;rID=40481437&amp;rKey=e992269071b20c53"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1"/>
          <p:cNvSpPr>
            <a:spLocks noGrp="1" noChangeArrowheads="1"/>
          </p:cNvSpPr>
          <p:nvPr>
            <p:ph type="sldNum" sz="quarter" idx="5"/>
          </p:nvPr>
        </p:nvSpPr>
        <p:spPr>
          <a:noFill/>
        </p:spPr>
        <p:txBody>
          <a:bodyPr/>
          <a:lstStyle/>
          <a:p>
            <a:fld id="{220D1B99-FD19-49CA-BD3F-87B21AF8CC16}" type="slidenum">
              <a:rPr lang="en-US" smtClean="0"/>
              <a:pPr/>
              <a:t>1</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xfrm>
            <a:off x="404813" y="4378325"/>
            <a:ext cx="6121400" cy="4252913"/>
          </a:xfrm>
          <a:noFill/>
          <a:ln/>
        </p:spPr>
        <p:txBody>
          <a:bodyPr/>
          <a:lstStyle/>
          <a:p>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r>
              <a:rPr lang="en-US" smtClean="0"/>
              <a:t>You may have heard some of the CCNA Instructors refer to an application called Packet Tracer used in teaching networking, or perhaps you currently teach CCNA and are accustomed to using Packet Tracer as activities are embedded in both Discovery and Exploration.  Although there are currently no PT activities embedded in the ITE curriculum, it does not mean this rich tool could not be used in teaching many of the topics covered in ITE.  You might find it particularly useful in teaching Chapter 8 Fundamental Networks and Chapter 15 Advanced Networks.  Another benefit to using PT in your ITE course might be that it allows students to make an easier transition from ITE to Discovery or Exploration.</a:t>
            </a:r>
          </a:p>
          <a:p>
            <a:r>
              <a:rPr lang="en-US" smtClean="0"/>
              <a:t>You might say, but there are currently no PT activities in ITE and I don’t have time to create them.  Why not have your students begin the development process by creating and cabling the different types of network topologies, i.e. peer-to-peer, client/server, mesh, bus, star, observing packet flow as it progresses through the OSI model, or have them create their own troubleshooting activities from the troubleshooting section i.e. 8.12.  Students could then share their work with the class by presenting their network designs or explain traffic flow by displaying different types of protocols in the network such as ICMP and ARP.  Familiarizing students with PT simulation tool could be the reinforcement they need when learning more abstract concepts such as networking.</a:t>
            </a:r>
          </a:p>
          <a:p>
            <a:r>
              <a:rPr lang="en-US" smtClean="0"/>
              <a:t>You might ask, how do I get started? I don’t know anything about Packet Tracer.  Simply begin by downloaded the application then work through the tutorials, or have your students work through the tutorials with you.  </a:t>
            </a:r>
          </a:p>
          <a:p>
            <a:r>
              <a:rPr lang="en-US" smtClean="0"/>
              <a:t>To get you started, we have included a spreadsheet of objectives and ideas where a PT activity might fit.  Here is a sample activity developed for the troubleshooting section of Chapter 8, 8.12.2.  (Show activity)</a:t>
            </a:r>
          </a:p>
          <a:p>
            <a:pPr>
              <a:buFontTx/>
              <a:buNone/>
            </a:pPr>
            <a:endParaRPr lang="en-US" smtClean="0"/>
          </a:p>
          <a:p>
            <a:pPr>
              <a:buFontTx/>
              <a:buNone/>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r>
              <a:rPr lang="en-US" dirty="0" smtClean="0"/>
              <a:t>Cisco Packet Tracer is far more than just another network simulation tool, it is primarily a teaching and learning software application and an integral part of the Cisco Networking Academy’s comprehensive learning experience.</a:t>
            </a:r>
          </a:p>
          <a:p>
            <a:endParaRPr lang="en-US" dirty="0" smtClean="0"/>
          </a:p>
          <a:p>
            <a:pPr>
              <a:buFontTx/>
              <a:buNone/>
            </a:pPr>
            <a:r>
              <a:rPr lang="en-US" b="1" dirty="0" smtClean="0"/>
              <a:t>Why did the official name for Packet Tracer change to Cisco Packet Tracer and why has the version number been eliminated from the official name; e.g. on the splash screen?</a:t>
            </a:r>
          </a:p>
          <a:p>
            <a:r>
              <a:rPr lang="en-US" dirty="0" smtClean="0"/>
              <a:t>We changed the name to Cisco Packet Tracer and removed the version number to better align with Cisco’s naming practices and to minimize changes required for new releases. The software version number remains visible in the About screen of the Packet Tracer software. To access the About screen, start Packet Tracker, click the </a:t>
            </a:r>
            <a:r>
              <a:rPr lang="en-US" b="1" dirty="0" smtClean="0"/>
              <a:t>Help</a:t>
            </a:r>
            <a:r>
              <a:rPr lang="en-US" dirty="0" smtClean="0"/>
              <a:t> menu at the top of the user interface, and then select </a:t>
            </a:r>
            <a:r>
              <a:rPr lang="en-US" b="1" dirty="0" smtClean="0"/>
              <a:t>About</a:t>
            </a:r>
            <a:r>
              <a:rPr lang="en-US" dirty="0" smtClean="0"/>
              <a:t>.</a:t>
            </a:r>
          </a:p>
          <a:p>
            <a:pPr>
              <a:buFontTx/>
              <a:buNone/>
            </a:pPr>
            <a:endParaRPr lang="en-US" dirty="0" smtClean="0"/>
          </a:p>
        </p:txBody>
      </p:sp>
      <p:sp>
        <p:nvSpPr>
          <p:cNvPr id="64516" name="Slide Number Placeholder 3"/>
          <p:cNvSpPr>
            <a:spLocks noGrp="1"/>
          </p:cNvSpPr>
          <p:nvPr>
            <p:ph type="sldNum" sz="quarter" idx="5"/>
          </p:nvPr>
        </p:nvSpPr>
        <p:spPr>
          <a:noFill/>
        </p:spPr>
        <p:txBody>
          <a:bodyPr/>
          <a:lstStyle/>
          <a:p>
            <a:fld id="{BA7BA832-462B-4BF5-96F8-66DBE08DCA23}" type="slidenum">
              <a:rPr lang="en-US" smtClean="0"/>
              <a:pPr/>
              <a:t>13</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a:buFontTx/>
              <a:buNone/>
            </a:pPr>
            <a:r>
              <a:rPr lang="en-US" b="1" dirty="0" smtClean="0">
                <a:solidFill>
                  <a:srgbClr val="718DA2"/>
                </a:solidFill>
              </a:rPr>
              <a:t>Key E-Learning Component</a:t>
            </a:r>
            <a:endParaRPr lang="en-GB" b="1" dirty="0" smtClean="0"/>
          </a:p>
          <a:p>
            <a:r>
              <a:rPr lang="en-GB" dirty="0" smtClean="0"/>
              <a:t>Packet Tracer is a </a:t>
            </a:r>
            <a:r>
              <a:rPr lang="en-GB" b="1" dirty="0" smtClean="0"/>
              <a:t>supplement to hands-on lab equipment</a:t>
            </a:r>
            <a:r>
              <a:rPr lang="en-GB" dirty="0" smtClean="0"/>
              <a:t> and is not a replacement for lab equipment. The Networking Academy program recommends the use of physical equipment for hands-on learning. This is a key differentiator relative to other programs. Packet Tracer simulations, which are embedded in the new curricula, are supplemental and designed to provide learning opportunities for environments that are not possible to re-create in the classroom.</a:t>
            </a:r>
            <a:endParaRPr lang="en-US" dirty="0" smtClean="0"/>
          </a:p>
          <a:p>
            <a:endParaRPr lang="en-US" dirty="0" smtClean="0"/>
          </a:p>
        </p:txBody>
      </p:sp>
      <p:sp>
        <p:nvSpPr>
          <p:cNvPr id="65540" name="Slide Number Placeholder 3"/>
          <p:cNvSpPr>
            <a:spLocks noGrp="1"/>
          </p:cNvSpPr>
          <p:nvPr>
            <p:ph type="sldNum" sz="quarter" idx="5"/>
          </p:nvPr>
        </p:nvSpPr>
        <p:spPr>
          <a:noFill/>
        </p:spPr>
        <p:txBody>
          <a:bodyPr/>
          <a:lstStyle/>
          <a:p>
            <a:fld id="{CDD71906-FE16-4660-830A-B1D4AA64DF87}" type="slidenum">
              <a:rPr lang="en-US" sz="1200" smtClean="0">
                <a:solidFill>
                  <a:srgbClr val="000000"/>
                </a:solidFill>
              </a:rPr>
              <a:pPr/>
              <a:t>14</a:t>
            </a:fld>
            <a:endParaRPr lang="en-US" sz="1200" smtClean="0">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ln/>
        </p:spPr>
        <p:txBody>
          <a:bodyPr/>
          <a:lstStyle/>
          <a:p>
            <a:pPr>
              <a:buFontTx/>
              <a:buNone/>
            </a:pPr>
            <a:r>
              <a:rPr lang="en-US" b="1" smtClean="0"/>
              <a:t>Overview PPT Presentation</a:t>
            </a:r>
          </a:p>
          <a:p>
            <a:pPr eaLnBrk="1" hangingPunct="1">
              <a:lnSpc>
                <a:spcPct val="95000"/>
              </a:lnSpc>
              <a:buClr>
                <a:srgbClr val="708CA1"/>
              </a:buClr>
            </a:pPr>
            <a:r>
              <a:rPr lang="en-US" sz="800" smtClean="0"/>
              <a:t>Available on Packet Tracer Resource page of Academy Connection</a:t>
            </a:r>
          </a:p>
          <a:p>
            <a:pPr eaLnBrk="1" hangingPunct="1">
              <a:lnSpc>
                <a:spcPct val="95000"/>
              </a:lnSpc>
              <a:buClr>
                <a:srgbClr val="708CA1"/>
              </a:buClr>
              <a:buFont typeface="Wingdings" pitchFamily="2" charset="2"/>
              <a:buChar char="§"/>
            </a:pPr>
            <a:r>
              <a:rPr lang="en-US" sz="800" smtClean="0"/>
              <a:t>Cisco Packet Tracer Overview </a:t>
            </a:r>
          </a:p>
          <a:p>
            <a:pPr eaLnBrk="1" hangingPunct="1">
              <a:lnSpc>
                <a:spcPct val="95000"/>
              </a:lnSpc>
              <a:buClr>
                <a:srgbClr val="708CA1"/>
              </a:buClr>
              <a:buFont typeface="Wingdings" pitchFamily="2" charset="2"/>
              <a:buChar char="§"/>
            </a:pPr>
            <a:r>
              <a:rPr lang="en-US" sz="800" smtClean="0"/>
              <a:t>Packet Tracker Key Features </a:t>
            </a:r>
          </a:p>
          <a:p>
            <a:pPr eaLnBrk="1" hangingPunct="1">
              <a:lnSpc>
                <a:spcPct val="95000"/>
              </a:lnSpc>
              <a:buClr>
                <a:srgbClr val="708CA1"/>
              </a:buClr>
              <a:buFont typeface="Wingdings" pitchFamily="2" charset="2"/>
              <a:buChar char="§"/>
            </a:pPr>
            <a:r>
              <a:rPr lang="en-US" sz="800" smtClean="0"/>
              <a:t>Packet Tracer 5.2 </a:t>
            </a:r>
          </a:p>
          <a:p>
            <a:pPr eaLnBrk="1" hangingPunct="1">
              <a:lnSpc>
                <a:spcPct val="95000"/>
              </a:lnSpc>
              <a:buClr>
                <a:srgbClr val="708CA1"/>
              </a:buClr>
              <a:buFont typeface="Wingdings" pitchFamily="2" charset="2"/>
              <a:buChar char="§"/>
            </a:pPr>
            <a:r>
              <a:rPr lang="en-US" sz="800" smtClean="0"/>
              <a:t>Packet Tracer Key Benefits</a:t>
            </a:r>
          </a:p>
          <a:p>
            <a:pPr eaLnBrk="1" hangingPunct="1">
              <a:lnSpc>
                <a:spcPct val="95000"/>
              </a:lnSpc>
              <a:buClr>
                <a:srgbClr val="708CA1"/>
              </a:buClr>
              <a:buFont typeface="Wingdings" pitchFamily="2" charset="2"/>
              <a:buChar char="§"/>
            </a:pPr>
            <a:r>
              <a:rPr lang="en-US" sz="800" smtClean="0"/>
              <a:t>Summary</a:t>
            </a:r>
          </a:p>
          <a:p>
            <a:endParaRPr lang="en-US" smtClean="0"/>
          </a:p>
        </p:txBody>
      </p:sp>
      <p:sp>
        <p:nvSpPr>
          <p:cNvPr id="66564" name="Slide Number Placeholder 3"/>
          <p:cNvSpPr>
            <a:spLocks noGrp="1"/>
          </p:cNvSpPr>
          <p:nvPr>
            <p:ph type="sldNum" sz="quarter" idx="5"/>
          </p:nvPr>
        </p:nvSpPr>
        <p:spPr>
          <a:noFill/>
        </p:spPr>
        <p:txBody>
          <a:bodyPr/>
          <a:lstStyle/>
          <a:p>
            <a:fld id="{689F2BB4-C040-48E9-AA9B-7CDF94D5B88C}" type="slidenum">
              <a:rPr lang="en-US" smtClean="0"/>
              <a:pPr/>
              <a:t>15</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pPr>
              <a:buFontTx/>
              <a:buNone/>
            </a:pPr>
            <a:r>
              <a:rPr lang="en-US" b="1" dirty="0" smtClean="0"/>
              <a:t>Packet Tracer 5.2</a:t>
            </a:r>
          </a:p>
          <a:p>
            <a:pPr>
              <a:buFontTx/>
              <a:buNone/>
            </a:pPr>
            <a:r>
              <a:rPr lang="en-US" dirty="0" smtClean="0"/>
              <a:t>Cisco Networking Academy is pleased to announce the release of Cisco Packet Tracer version 5.2</a:t>
            </a:r>
          </a:p>
          <a:p>
            <a:pPr eaLnBrk="1" hangingPunct="1"/>
            <a:r>
              <a:rPr lang="en-US" dirty="0" smtClean="0"/>
              <a:t>AC headline July 27, 2009</a:t>
            </a:r>
          </a:p>
          <a:p>
            <a:pPr eaLnBrk="1" hangingPunct="1"/>
            <a:r>
              <a:rPr lang="en-US" dirty="0" smtClean="0"/>
              <a:t>New features relevant to ITE PC</a:t>
            </a:r>
          </a:p>
          <a:p>
            <a:pPr lvl="1" eaLnBrk="1" hangingPunct="1"/>
            <a:r>
              <a:rPr lang="en-US" dirty="0" smtClean="0"/>
              <a:t>A new laptop device</a:t>
            </a:r>
          </a:p>
          <a:p>
            <a:pPr lvl="1" eaLnBrk="1" hangingPunct="1"/>
            <a:r>
              <a:rPr lang="en-US" dirty="0" smtClean="0"/>
              <a:t>Improved Linksys models</a:t>
            </a:r>
          </a:p>
          <a:p>
            <a:pPr lvl="1" eaLnBrk="1" hangingPunct="1"/>
            <a:r>
              <a:rPr lang="en-US" dirty="0" smtClean="0"/>
              <a:t>Wireless Security</a:t>
            </a:r>
          </a:p>
          <a:p>
            <a:pPr eaLnBrk="1" hangingPunct="1"/>
            <a:r>
              <a:rPr lang="en-US" dirty="0" smtClean="0"/>
              <a:t>For more about PT 5.2, view the recorded presentation </a:t>
            </a:r>
            <a:r>
              <a:rPr lang="en-US" b="1" dirty="0" smtClean="0">
                <a:hlinkClick r:id="rId3"/>
              </a:rPr>
              <a:t>Packet Tracer 5.2 Overview</a:t>
            </a:r>
            <a:endParaRPr lang="en-US" b="1" dirty="0" smtClean="0"/>
          </a:p>
          <a:p>
            <a:pPr eaLnBrk="1" hangingPunct="1"/>
            <a:r>
              <a:rPr lang="en-US" dirty="0" smtClean="0"/>
              <a:t>To download PT 5.2 and more, go to PT Resource page on Academy Connection by selecting PT banner</a:t>
            </a:r>
          </a:p>
          <a:p>
            <a:pPr eaLnBrk="1" hangingPunct="1"/>
            <a:endParaRPr lang="en-US" dirty="0" smtClean="0"/>
          </a:p>
          <a:p>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4AC3C3F9-7109-4280-AB41-076376A239CA}" type="slidenum">
              <a:rPr lang="en-US" smtClean="0"/>
              <a:pPr/>
              <a:t>18</a:t>
            </a:fld>
            <a:endParaRPr lang="en-US" smtClean="0"/>
          </a:p>
        </p:txBody>
      </p:sp>
      <p:sp>
        <p:nvSpPr>
          <p:cNvPr id="69635"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ln/>
        </p:spPr>
        <p:txBody>
          <a:bodyPr/>
          <a:lstStyle/>
          <a:p>
            <a:pPr>
              <a:defRPr/>
            </a:pPr>
            <a:r>
              <a:rPr lang="en-US" dirty="0" smtClean="0"/>
              <a:t>Before the demonstration, I want to take a few moments to show you the tools used in device creation and offer some tips and tricks for creating devices.</a:t>
            </a:r>
          </a:p>
          <a:p>
            <a:pPr>
              <a:defRPr/>
            </a:pPr>
            <a:r>
              <a:rPr lang="en-US" dirty="0" smtClean="0"/>
              <a:t> </a:t>
            </a:r>
          </a:p>
          <a:p>
            <a:pPr>
              <a:defRPr/>
            </a:pPr>
            <a:r>
              <a:rPr lang="en-US" dirty="0" smtClean="0"/>
              <a:t>The large white space that opens by default is the workspace where you will create your topology. </a:t>
            </a:r>
          </a:p>
          <a:p>
            <a:pPr>
              <a:defRPr/>
            </a:pPr>
            <a:r>
              <a:rPr lang="en-US" dirty="0" smtClean="0"/>
              <a:t> </a:t>
            </a:r>
          </a:p>
          <a:p>
            <a:pPr>
              <a:defRPr/>
            </a:pPr>
            <a:r>
              <a:rPr lang="en-US" dirty="0" smtClean="0"/>
              <a:t>[point to </a:t>
            </a:r>
            <a:r>
              <a:rPr lang="en-US" b="1" dirty="0" smtClean="0"/>
              <a:t>Logical</a:t>
            </a:r>
            <a:r>
              <a:rPr lang="en-US" dirty="0" smtClean="0"/>
              <a:t> in upper left] Notice the word, Logical. This indicates that you are in the </a:t>
            </a:r>
            <a:r>
              <a:rPr lang="en-US" b="1" dirty="0" smtClean="0"/>
              <a:t>Logical </a:t>
            </a:r>
            <a:r>
              <a:rPr lang="en-US" dirty="0" smtClean="0"/>
              <a:t>Workspace. You can use the entire white space and can even scroll down and to the right to utilize a larger area for your logical network design.</a:t>
            </a:r>
          </a:p>
          <a:p>
            <a:pPr>
              <a:defRPr/>
            </a:pPr>
            <a:r>
              <a:rPr lang="en-US" dirty="0" smtClean="0"/>
              <a:t> </a:t>
            </a:r>
          </a:p>
          <a:p>
            <a:pPr>
              <a:defRPr/>
            </a:pPr>
            <a:r>
              <a:rPr lang="en-US" dirty="0" smtClean="0"/>
              <a:t>Since our topology is very small, we will use only the left portion of the screen. This will help us with workspace later when we are running a simulation.</a:t>
            </a:r>
          </a:p>
          <a:p>
            <a:pPr>
              <a:defRPr/>
            </a:pPr>
            <a:r>
              <a:rPr lang="en-US" dirty="0" smtClean="0"/>
              <a:t> </a:t>
            </a:r>
          </a:p>
          <a:p>
            <a:pPr>
              <a:defRPr/>
            </a:pPr>
            <a:r>
              <a:rPr lang="en-US" dirty="0" smtClean="0"/>
              <a:t>In this demonstration, we can use any of the routers listed. In other topologies, you may direct students to use specific router types, as you may need specific modules added to the devices.</a:t>
            </a:r>
          </a:p>
          <a:p>
            <a:pPr>
              <a:defRPr/>
            </a:pPr>
            <a:r>
              <a:rPr lang="en-US" dirty="0" smtClean="0"/>
              <a:t> </a:t>
            </a:r>
          </a:p>
          <a:p>
            <a:pPr>
              <a:defRPr/>
            </a:pPr>
            <a:r>
              <a:rPr lang="en-US" dirty="0" smtClean="0"/>
              <a:t>Notice the four steps to create a device.</a:t>
            </a:r>
          </a:p>
          <a:p>
            <a:pPr marL="226451" indent="-226451">
              <a:buFont typeface="+mj-lt"/>
              <a:buAutoNum type="arabicPeriod"/>
              <a:defRPr/>
            </a:pPr>
            <a:r>
              <a:rPr lang="en-US" dirty="0" smtClean="0"/>
              <a:t>Make sure you are using the Select tool.</a:t>
            </a:r>
          </a:p>
          <a:p>
            <a:pPr marL="226451" indent="-226451">
              <a:buFont typeface="+mj-lt"/>
              <a:buAutoNum type="arabicPeriod"/>
              <a:defRPr/>
            </a:pPr>
            <a:r>
              <a:rPr lang="en-US" dirty="0" smtClean="0"/>
              <a:t>Choose a device type.</a:t>
            </a:r>
          </a:p>
          <a:p>
            <a:pPr marL="226451" indent="-226451">
              <a:buFont typeface="+mj-lt"/>
              <a:buAutoNum type="arabicPeriod"/>
              <a:defRPr/>
            </a:pPr>
            <a:r>
              <a:rPr lang="en-US" dirty="0" smtClean="0"/>
              <a:t>Choose a device.</a:t>
            </a:r>
          </a:p>
          <a:p>
            <a:pPr marL="226451" indent="-226451">
              <a:buFont typeface="+mj-lt"/>
              <a:buAutoNum type="arabicPeriod"/>
              <a:defRPr/>
            </a:pPr>
            <a:r>
              <a:rPr lang="en-US" dirty="0" smtClean="0"/>
              <a:t>Click on the workspace to add the device.</a:t>
            </a:r>
            <a:endParaRPr lang="en-US" dirty="0"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F143B745-CFDC-486A-968D-AE1F7780C6E8}" type="slidenum">
              <a:rPr lang="en-US" smtClean="0"/>
              <a:pPr/>
              <a:t>19</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r>
              <a:rPr lang="en-US" smtClean="0"/>
              <a:t>The Common Tools Bar contains tools you will use regularly to interact within the work space:</a:t>
            </a:r>
          </a:p>
          <a:p>
            <a:r>
              <a:rPr lang="en-US" smtClean="0"/>
              <a:t>The Select tool is used to drag, highlight and select devices.</a:t>
            </a:r>
          </a:p>
          <a:p>
            <a:r>
              <a:rPr lang="en-US" smtClean="0"/>
              <a:t> </a:t>
            </a:r>
          </a:p>
          <a:p>
            <a:r>
              <a:rPr lang="en-US" smtClean="0"/>
              <a:t>The Move Layout tool is used to move the entire topology within the workspace. Use the Move Layout tool in place of the horizontal and vertical scroll bars to reposition your topology if it gets too big or if other windows are blocking your view.</a:t>
            </a:r>
          </a:p>
          <a:p>
            <a:r>
              <a:rPr lang="en-US" smtClean="0"/>
              <a:t> </a:t>
            </a:r>
          </a:p>
          <a:p>
            <a:r>
              <a:rPr lang="en-US" smtClean="0"/>
              <a:t>The Place Note tool is used to add notes or labels in the workspace. Use the Place Note tool to add information directly to the topology instead of using the Network Information window.</a:t>
            </a:r>
          </a:p>
          <a:p>
            <a:r>
              <a:rPr lang="en-US" smtClean="0"/>
              <a:t> </a:t>
            </a:r>
          </a:p>
          <a:p>
            <a:r>
              <a:rPr lang="en-US" smtClean="0"/>
              <a:t>The Delete tool is used to delete devices and links. The Delete tool can also be used to delete one device at a time or a multiple selection of objects.</a:t>
            </a:r>
          </a:p>
          <a:p>
            <a:r>
              <a:rPr lang="en-US" smtClean="0"/>
              <a:t> </a:t>
            </a:r>
          </a:p>
          <a:p>
            <a:r>
              <a:rPr lang="en-US" smtClean="0"/>
              <a:t>The Resize tool is used to change the size of devices in the Physical View</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6E709187-DF8F-4B3F-ADC8-F43354614671}" type="slidenum">
              <a:rPr lang="en-US" smtClean="0"/>
              <a:pPr/>
              <a:t>20</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r>
              <a:rPr lang="en-US" smtClean="0"/>
              <a:t>Here are a few tips</a:t>
            </a:r>
          </a:p>
          <a:p>
            <a:r>
              <a:rPr lang="en-US" smtClean="0"/>
              <a:t>If you would like to create multiple instances of the same device, hold down the CTRL key before selecting the device to use. Click in the workspace placing a new device with each click.</a:t>
            </a:r>
          </a:p>
          <a:p>
            <a:r>
              <a:rPr lang="en-US" smtClean="0"/>
              <a:t> </a:t>
            </a:r>
          </a:p>
          <a:p>
            <a:r>
              <a:rPr lang="en-US" smtClean="0"/>
              <a:t>To cancel the process of creating multiple instances, click on the device again. (You can also hit the ESC key or simply click on another tool.)</a:t>
            </a:r>
          </a:p>
          <a:p>
            <a:r>
              <a:rPr lang="en-US" smtClean="0"/>
              <a:t> </a:t>
            </a:r>
          </a:p>
          <a:p>
            <a:r>
              <a:rPr lang="en-US" smtClean="0"/>
              <a:t>Devices can be dragged to a new location. Multiple devices can be selected by clicking and dragging a selection box around the desired devices. You can also hold down the SHIFT key while you click on multiple devices you wish to make part of your multiple selections. Once selected, highlighted devices can be moved around as a unit.</a:t>
            </a:r>
          </a:p>
          <a:p>
            <a:r>
              <a:rPr lang="en-US" smtClean="0"/>
              <a:t> </a:t>
            </a:r>
          </a:p>
          <a:p>
            <a:r>
              <a:rPr lang="en-US" smtClean="0"/>
              <a:t>A multiple selection can also be deleted by clicking on the Delete tool. </a:t>
            </a:r>
          </a:p>
          <a:p>
            <a:r>
              <a:rPr lang="en-US" smtClean="0"/>
              <a:t> </a:t>
            </a:r>
          </a:p>
          <a:p>
            <a:r>
              <a:rPr lang="en-US" smtClean="0"/>
              <a:t>Now, I will launch Cisco Packet Tracer.</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a:buFontTx/>
              <a:buNone/>
            </a:pPr>
            <a:endParaRPr lang="en-US" smtClean="0"/>
          </a:p>
        </p:txBody>
      </p:sp>
      <p:sp>
        <p:nvSpPr>
          <p:cNvPr id="72708" name="Slide Number Placeholder 3"/>
          <p:cNvSpPr>
            <a:spLocks noGrp="1"/>
          </p:cNvSpPr>
          <p:nvPr>
            <p:ph type="sldNum" sz="quarter" idx="5"/>
          </p:nvPr>
        </p:nvSpPr>
        <p:spPr>
          <a:noFill/>
        </p:spPr>
        <p:txBody>
          <a:bodyPr/>
          <a:lstStyle/>
          <a:p>
            <a:fld id="{A8BC360F-BCF1-4DB2-A7EC-CDC5BE28E43C}" type="slidenum">
              <a:rPr lang="en-US" smtClean="0"/>
              <a:pPr/>
              <a:t>21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1"/>
          <p:cNvSpPr txBox="1">
            <a:spLocks noGrp="1" noChangeArrowheads="1"/>
          </p:cNvSpPr>
          <p:nvPr/>
        </p:nvSpPr>
        <p:spPr bwMode="auto">
          <a:xfrm>
            <a:off x="5929313" y="8680450"/>
            <a:ext cx="812800" cy="287338"/>
          </a:xfrm>
          <a:prstGeom prst="rect">
            <a:avLst/>
          </a:prstGeom>
          <a:noFill/>
          <a:ln w="9525">
            <a:noFill/>
            <a:miter lim="800000"/>
            <a:headEnd/>
            <a:tailEnd/>
          </a:ln>
        </p:spPr>
        <p:txBody>
          <a:bodyPr lIns="18819" tIns="0" rIns="18819" bIns="0" anchor="b"/>
          <a:lstStyle/>
          <a:p>
            <a:pPr algn="r" defTabSz="903288">
              <a:lnSpc>
                <a:spcPct val="100000"/>
              </a:lnSpc>
            </a:pPr>
            <a:fld id="{F8188C51-3928-42AC-A537-4D0FE3541AAF}" type="slidenum">
              <a:rPr lang="en-US" sz="800"/>
              <a:pPr algn="r" defTabSz="903288">
                <a:lnSpc>
                  <a:spcPct val="100000"/>
                </a:lnSpc>
              </a:pPr>
              <a:t>2</a:t>
            </a:fld>
            <a:endParaRPr lang="en-US" sz="80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r>
              <a:rPr lang="en-US" dirty="0" smtClean="0"/>
              <a:t>Packet Tracer is integrated throughout the CCNA curricula and now you have PT Activities for the ITE course. Now learn how to use the basic functions of Packet Tracer to begin using Packet Tracer in your classroom.</a:t>
            </a:r>
          </a:p>
          <a:p>
            <a:endParaRPr lang="en-GB"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360E371F-841D-4245-9FCB-46A0B0E84073}" type="slidenum">
              <a:rPr lang="en-US" smtClean="0"/>
              <a:pPr/>
              <a:t>22</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r>
              <a:rPr lang="en-US" dirty="0" smtClean="0"/>
              <a:t>The Smart Connection is the easiest way for students to make connections between devices.</a:t>
            </a:r>
          </a:p>
          <a:p>
            <a:pPr eaLnBrk="1" hangingPunct="1"/>
            <a:r>
              <a:rPr lang="en-US" dirty="0" smtClean="0"/>
              <a:t>The Smart Connection will select the most common type of connection between devices. For instance, when connecting a router to a switch, the program will use a </a:t>
            </a:r>
            <a:r>
              <a:rPr lang="en-US" dirty="0" err="1" smtClean="0"/>
              <a:t>FastEthernet</a:t>
            </a:r>
            <a:r>
              <a:rPr lang="en-US" dirty="0" smtClean="0"/>
              <a:t> connection if a </a:t>
            </a:r>
            <a:r>
              <a:rPr lang="en-US" dirty="0" err="1" smtClean="0"/>
              <a:t>FastEthernet</a:t>
            </a:r>
            <a:r>
              <a:rPr lang="en-US" dirty="0" smtClean="0"/>
              <a:t> interface is available on both devices.</a:t>
            </a:r>
          </a:p>
          <a:p>
            <a:pPr eaLnBrk="1" hangingPunct="1"/>
            <a:r>
              <a:rPr lang="en-US" dirty="0" smtClean="0"/>
              <a:t>Later, when students have more skills with both Packet Tracer and networking, they will be able to choose a connection type and an interface manually.</a:t>
            </a:r>
          </a:p>
          <a:p>
            <a:pPr eaLnBrk="1" hangingPunct="1"/>
            <a:r>
              <a:rPr lang="en-US" dirty="0" smtClean="0"/>
              <a:t>Packet Tracer supports various connection types, including a console connection, crossover and straight through copper connections, serial DCE and DTE connections, coaxial, fiber, and phone lines.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6D1833B7-D32A-4692-8F4A-4BDB32DFB182}" type="slidenum">
              <a:rPr lang="en-US" smtClean="0"/>
              <a:pPr/>
              <a:t>23</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smtClean="0"/>
              <a:t>Point out to students that the link between the switch and the router is down. This is because the FastEthernet interface on the router is “shutdown”.</a:t>
            </a:r>
          </a:p>
          <a:p>
            <a:pPr eaLnBrk="1" hangingPunct="1"/>
            <a:r>
              <a:rPr lang="en-US" smtClean="0"/>
              <a:t>The link between the PC and the switch is up, because the interfaces on these devices start up in an operational state.</a:t>
            </a:r>
          </a:p>
          <a:p>
            <a:pPr eaLnBrk="1" hangingPunct="1"/>
            <a:r>
              <a:rPr lang="en-US" smtClean="0"/>
              <a:t>These link lights are a quick visual way to determine if your links are operational.</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DB16443E-DA9A-4022-8632-8BF99485C340}" type="slidenum">
              <a:rPr lang="en-US" smtClean="0"/>
              <a:pPr/>
              <a:t>24</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r>
              <a:rPr lang="en-US" smtClean="0"/>
              <a:t> When using the Smart Connection, you may need to mouse over the connection to determine which ports on the devices were used for the connection.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B36667A9-47DF-4CD0-B672-11A75552A56B}" type="slidenum">
              <a:rPr lang="en-US" smtClean="0"/>
              <a:pPr/>
              <a:t>25</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r>
              <a:rPr lang="en-US" dirty="0" smtClean="0"/>
              <a:t>Alternately, you can choose to have </a:t>
            </a:r>
            <a:r>
              <a:rPr lang="en-US" b="1" dirty="0" smtClean="0"/>
              <a:t>Port Labels Always Shown</a:t>
            </a:r>
            <a:r>
              <a:rPr lang="en-US" dirty="0" smtClean="0"/>
              <a:t> from the </a:t>
            </a:r>
            <a:r>
              <a:rPr lang="en-US" b="1" dirty="0" smtClean="0"/>
              <a:t>Options</a:t>
            </a:r>
            <a:r>
              <a:rPr lang="en-US" dirty="0" smtClean="0"/>
              <a:t> menu.</a:t>
            </a:r>
          </a:p>
          <a:p>
            <a:r>
              <a:rPr lang="en-US" dirty="0" smtClean="0"/>
              <a:t>You can also customize the user experience with these options:</a:t>
            </a:r>
          </a:p>
          <a:p>
            <a:pPr lvl="1"/>
            <a:r>
              <a:rPr lang="en-US" b="1" dirty="0" smtClean="0"/>
              <a:t> Show Link Lights</a:t>
            </a:r>
            <a:r>
              <a:rPr lang="en-US" dirty="0" smtClean="0"/>
              <a:t> </a:t>
            </a:r>
          </a:p>
          <a:p>
            <a:pPr lvl="1"/>
            <a:r>
              <a:rPr lang="en-US" b="1" dirty="0" smtClean="0"/>
              <a:t> Hide Device Labels</a:t>
            </a:r>
          </a:p>
          <a:p>
            <a:pPr lvl="1"/>
            <a:r>
              <a:rPr lang="en-US" b="1" dirty="0" smtClean="0"/>
              <a:t> Don’t show port labels when mouse over</a:t>
            </a:r>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1DD78396-341E-4521-8675-3DF2FDF8245F}" type="slidenum">
              <a:rPr lang="en-US" smtClean="0"/>
              <a:pPr/>
              <a:t>26</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xfrm>
            <a:off x="933450" y="4416425"/>
            <a:ext cx="5143500" cy="4183063"/>
          </a:xfrm>
          <a:noFill/>
          <a:ln/>
        </p:spPr>
        <p:txBody>
          <a:bodyPr/>
          <a:lstStyle/>
          <a:p>
            <a:pPr eaLnBrk="1" hangingPunct="1"/>
            <a:r>
              <a:rPr lang="en-US" smtClean="0"/>
              <a:t>PT4.1 or greater includes the feature of clustering devices to simplify the appearance of the Logical Workspace. Clustering reduces a group of devices and connections into a single image. </a:t>
            </a:r>
          </a:p>
          <a:p>
            <a:pPr eaLnBrk="1" hangingPunct="1"/>
            <a:r>
              <a:rPr lang="en-US" smtClean="0"/>
              <a:t>By default, devices are created in the Root level, which is indicated on the Logical/Physical Workspace Bar. In this slide, you see a small network of 4 PCs and a switch and this network is located at the Root level in the Logical Workspace.</a:t>
            </a:r>
          </a:p>
          <a:p>
            <a:pPr eaLnBrk="1" hangingPunct="1"/>
            <a:r>
              <a:rPr lang="en-US" smtClean="0"/>
              <a:t>To cluster this small network, select the devices on the workspace and then click on the New Cluster button. </a:t>
            </a:r>
          </a:p>
          <a:p>
            <a:pPr eaLnBrk="1" hangingPunct="1"/>
            <a:r>
              <a:rPr lang="en-US" smtClean="0"/>
              <a:t>To drill down into the cluster, simply click on the cluster. Notice in the navigational bar Cluster0 is listed.</a:t>
            </a:r>
          </a:p>
          <a:p>
            <a:pPr eaLnBrk="1" hangingPunct="1"/>
            <a:r>
              <a:rPr lang="en-US" smtClean="0"/>
              <a:t>To move back to the Root level, click on Root in the navigational bar.</a:t>
            </a:r>
          </a:p>
          <a:p>
            <a:pPr eaLnBrk="1" hangingPunct="1"/>
            <a:r>
              <a:rPr lang="en-US" smtClean="0"/>
              <a:t>To rename the cluster, click on its label to enable the label textbox. </a:t>
            </a:r>
          </a:p>
          <a:p>
            <a:pPr eaLnBrk="1" hangingPunct="1"/>
            <a:r>
              <a:rPr lang="en-US" smtClean="0"/>
              <a:t>To uncluster a group of devices, highlight the cluster and then delete it with the Delete tool.</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ABB72BC0-EC93-4240-AE2A-86C0CBB0A8F3}" type="slidenum">
              <a:rPr lang="en-US" smtClean="0"/>
              <a:pPr/>
              <a:t>27</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xfrm>
            <a:off x="933450" y="4416425"/>
            <a:ext cx="5143500" cy="4183063"/>
          </a:xfrm>
          <a:noFill/>
          <a:ln/>
        </p:spPr>
        <p:txBody>
          <a:bodyPr/>
          <a:lstStyle/>
          <a:p>
            <a:pPr eaLnBrk="1" hangingPunct="1"/>
            <a:r>
              <a:rPr lang="en-US" smtClean="0"/>
              <a:t>You can make a connection from a device outside of a cluster to a device within a cluster. In this example, the router is connected to the switch within the cluster using a copper straight-through cable.</a:t>
            </a:r>
          </a:p>
          <a:p>
            <a:pPr eaLnBrk="1" hangingPunct="1"/>
            <a:r>
              <a:rPr lang="en-US" smtClean="0"/>
              <a:t>Select the connection type of a copper straight-through cable. Click on the router and select one of the FastEthernet interfaces.</a:t>
            </a:r>
          </a:p>
          <a:p>
            <a:pPr eaLnBrk="1" hangingPunct="1"/>
            <a:r>
              <a:rPr lang="en-US" smtClean="0"/>
              <a:t>Then click on the cluster. From the menu, select Switch0 and then select one of the FastEthernet interfaces on the switch.</a:t>
            </a:r>
          </a:p>
          <a:p>
            <a:pPr eaLnBrk="1" hangingPunct="1"/>
            <a:r>
              <a:rPr lang="en-US" smtClean="0"/>
              <a:t>Let’s say you have decided that the router should have been created within the cluster instead of outside of the cluster. You can move the router into the cluster using the Move Object button.</a:t>
            </a:r>
          </a:p>
          <a:p>
            <a:pPr eaLnBrk="1" hangingPunct="1"/>
            <a:r>
              <a:rPr lang="en-US" smtClean="0"/>
              <a:t>Click on the Move Object button</a:t>
            </a:r>
          </a:p>
          <a:p>
            <a:pPr eaLnBrk="1" hangingPunct="1"/>
            <a:r>
              <a:rPr lang="en-US" smtClean="0"/>
              <a:t>Also, when you can create a cluster, you can move objects and devices within the cluster hierarchy with the Move Object button. To do so, click on the Move Object button and then select an object or device. This opens a menu showing the cluster hierarchy. You can then select the location to which the object should be moved.</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53701352-B0D5-4FB8-904B-872C3171A5A1}" type="slidenum">
              <a:rPr lang="en-US" smtClean="0"/>
              <a:pPr/>
              <a:t>29</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marL="244475" indent="-244475" eaLnBrk="1" hangingPunct="1"/>
            <a:r>
              <a:rPr lang="en-US" smtClean="0"/>
              <a:t>After clicking the PC icon in the topology, navigate to the </a:t>
            </a:r>
            <a:r>
              <a:rPr lang="en-US" b="1" smtClean="0"/>
              <a:t>Config</a:t>
            </a:r>
            <a:r>
              <a:rPr lang="en-US" smtClean="0"/>
              <a:t> tab to enter settings for the Gateway and Display Name.</a:t>
            </a:r>
          </a:p>
          <a:p>
            <a:pPr marL="244475" indent="-244475" eaLnBrk="1" hangingPunct="1"/>
            <a:r>
              <a:rPr lang="en-US" smtClean="0"/>
              <a:t>No two devices can share the same name in Packet Tracer; therefore, if you have a router named “GAD”, no other device can have this name.</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58DE090C-DE35-45B4-BA2F-09B424521FB7}" type="slidenum">
              <a:rPr lang="en-US" smtClean="0"/>
              <a:pPr/>
              <a:t>30</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r>
              <a:rPr lang="en-US" smtClean="0"/>
              <a:t>Select the </a:t>
            </a:r>
            <a:r>
              <a:rPr lang="en-US" b="1" smtClean="0"/>
              <a:t>FastEthernet</a:t>
            </a:r>
            <a:r>
              <a:rPr lang="en-US" smtClean="0"/>
              <a:t> link to configure the </a:t>
            </a:r>
            <a:r>
              <a:rPr lang="en-US" b="1" smtClean="0"/>
              <a:t>IP address</a:t>
            </a:r>
            <a:r>
              <a:rPr lang="en-US" smtClean="0"/>
              <a:t> and </a:t>
            </a:r>
            <a:r>
              <a:rPr lang="en-US" b="1" smtClean="0"/>
              <a:t>Subnet Mask</a:t>
            </a:r>
            <a:r>
              <a:rPr lang="en-US" smtClean="0"/>
              <a:t>.</a:t>
            </a:r>
          </a:p>
          <a:p>
            <a:pPr eaLnBrk="1" hangingPunct="1"/>
            <a:r>
              <a:rPr lang="en-US" smtClean="0"/>
              <a:t>The default subnet mask will be filled in automatically when you tab from the IP address field.</a:t>
            </a:r>
          </a:p>
          <a:p>
            <a:pPr eaLnBrk="1" hangingPunct="1"/>
            <a:r>
              <a:rPr lang="en-US" smtClean="0"/>
              <a:t>Note that </a:t>
            </a:r>
            <a:r>
              <a:rPr lang="en-US" b="1" smtClean="0"/>
              <a:t>Bandwidth</a:t>
            </a:r>
            <a:r>
              <a:rPr lang="en-US" smtClean="0"/>
              <a:t> and </a:t>
            </a:r>
            <a:r>
              <a:rPr lang="en-US" b="1" smtClean="0"/>
              <a:t>Duplex</a:t>
            </a:r>
            <a:r>
              <a:rPr lang="en-US" smtClean="0"/>
              <a:t> can be set to “</a:t>
            </a:r>
            <a:r>
              <a:rPr lang="en-US" b="1" smtClean="0"/>
              <a:t>Auto</a:t>
            </a:r>
            <a:r>
              <a:rPr lang="en-US" smtClean="0"/>
              <a:t>” to simplify configuration for beginning students.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606008A4-C8C6-4C76-9811-AE714A056294}" type="slidenum">
              <a:rPr lang="en-US" smtClean="0"/>
              <a:pPr/>
              <a:t>31</a:t>
            </a:fld>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r>
              <a:rPr lang="en-US" smtClean="0"/>
              <a:t>Notes are helpful reminders of configuration settings.</a:t>
            </a:r>
          </a:p>
          <a:p>
            <a:pPr eaLnBrk="1" hangingPunct="1"/>
            <a:r>
              <a:rPr lang="en-US" smtClean="0"/>
              <a:t>Notes can be added, moved and deleted from the topology just like devices.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1"/>
          <p:cNvSpPr>
            <a:spLocks noGrp="1" noChangeArrowheads="1"/>
          </p:cNvSpPr>
          <p:nvPr>
            <p:ph type="sldNum" sz="quarter" idx="5"/>
          </p:nvPr>
        </p:nvSpPr>
        <p:spPr>
          <a:noFill/>
        </p:spPr>
        <p:txBody>
          <a:bodyPr/>
          <a:lstStyle/>
          <a:p>
            <a:fld id="{58D92370-7DD1-4B1C-967D-ECED5E9D9C35}" type="slidenum">
              <a:rPr lang="en-US" smtClean="0"/>
              <a:pPr/>
              <a:t>3</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ln/>
        </p:spPr>
        <p:txBody>
          <a:bodyPr/>
          <a:lstStyle/>
          <a:p>
            <a:pPr eaLnBrk="1" hangingPunct="1">
              <a:defRPr/>
            </a:pPr>
            <a:r>
              <a:rPr lang="en-US" dirty="0" smtClean="0"/>
              <a:t>New Version of ITE PC</a:t>
            </a:r>
          </a:p>
          <a:p>
            <a:pPr eaLnBrk="1" hangingPunct="1">
              <a:defRPr/>
            </a:pPr>
            <a:r>
              <a:rPr lang="en-US" dirty="0" smtClean="0"/>
              <a:t>Overview of Packet Tracer</a:t>
            </a:r>
          </a:p>
          <a:p>
            <a:pPr eaLnBrk="1" hangingPunct="1">
              <a:defRPr/>
            </a:pPr>
            <a:r>
              <a:rPr lang="en-US" dirty="0" smtClean="0"/>
              <a:t>Using PT in ITE PC</a:t>
            </a:r>
            <a:endParaRPr lang="en-US" sz="1050" dirty="0" smtClean="0">
              <a:solidFill>
                <a:schemeClr val="accent2"/>
              </a:solidFill>
            </a:endParaRPr>
          </a:p>
          <a:p>
            <a:pPr eaLnBrk="1" hangingPunct="1">
              <a:defRPr/>
            </a:pPr>
            <a:r>
              <a:rPr lang="en-US" dirty="0" smtClean="0"/>
              <a:t>CCNA Discovery 1 PT Activities</a:t>
            </a:r>
          </a:p>
          <a:p>
            <a:pPr eaLnBrk="1" hangingPunct="1">
              <a:defRPr/>
            </a:pPr>
            <a:r>
              <a:rPr lang="en-US" dirty="0" smtClean="0"/>
              <a:t>PT Resources</a:t>
            </a:r>
          </a:p>
          <a:p>
            <a:pPr>
              <a:defRPr/>
            </a:pPr>
            <a:endParaRPr lang="en-GB"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7E6450FE-A86B-4A93-8F87-6728287C6A26}" type="slidenum">
              <a:rPr lang="en-US" smtClean="0"/>
              <a:pPr/>
              <a:t>32</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r>
              <a:rPr lang="en-US" smtClean="0"/>
              <a:t>You can use the Network Description text box to enter a description for the current network or other helpful information. When the saved file is opened by a user, this information can be displayed and will help the user understand the topology.</a:t>
            </a:r>
          </a:p>
          <a:p>
            <a:pPr eaLnBrk="1" hangingPunct="1"/>
            <a:r>
              <a:rPr lang="en-US" smtClean="0"/>
              <a:t>Clicking the “I” icon will show the window. Clicking the “x” will close the window.</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C731E524-D8B6-42C2-9C99-34E032E08919}" type="slidenum">
              <a:rPr lang="en-US" smtClean="0"/>
              <a:pPr/>
              <a:t>33</a:t>
            </a:fld>
            <a:endParaRPr lang="en-US"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r>
              <a:rPr lang="en-US" smtClean="0"/>
              <a:t>Router configs are lost if not saved when the router is powered off.</a:t>
            </a:r>
          </a:p>
          <a:p>
            <a:pPr eaLnBrk="1" hangingPunct="1"/>
            <a:r>
              <a:rPr lang="en-US" smtClean="0"/>
              <a:t>PC configs are saved automatically.</a:t>
            </a:r>
          </a:p>
          <a:p>
            <a:pPr eaLnBrk="1" hangingPunct="1"/>
            <a:r>
              <a:rPr lang="en-US" smtClean="0"/>
              <a:t>Packet Tracer files are saved with a .pkt ending. You can save the files anywhere on your computer or your network. Once saved, the file can be reopened and will contain all of the devices and configurations you entered.</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p:spPr>
        <p:txBody>
          <a:bodyPr/>
          <a:lstStyle/>
          <a:p>
            <a:pPr>
              <a:buFontTx/>
              <a:buNone/>
            </a:pPr>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08ABE9F7-581F-4C33-BE1B-3E636E8FEF4C}" type="slidenum">
              <a:rPr lang="en-US" smtClean="0"/>
              <a:pPr/>
              <a:t>35</a:t>
            </a:fld>
            <a:endParaRPr lang="en-US"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r>
              <a:rPr lang="en-US" smtClean="0"/>
              <a:t>There are several ways to verify connectivity in Packet Tracer.</a:t>
            </a:r>
          </a:p>
          <a:p>
            <a:pPr eaLnBrk="1" hangingPunct="1"/>
            <a:r>
              <a:rPr lang="en-US" smtClean="0"/>
              <a:t>In Realtime mode, open a command prompt from the PC desktop and issue a ping just as you would in the classroom with real equipment.</a:t>
            </a:r>
          </a:p>
          <a:p>
            <a:pPr eaLnBrk="1" hangingPunct="1"/>
            <a:r>
              <a:rPr lang="en-US" smtClean="0"/>
              <a:t>In Simulation Mode, create a simulation that allows you to open up the packet at different points along the path to view how the device is processing the packet.</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973C2BEE-AF4A-4E68-8B4C-CDC6AB1E6663}" type="slidenum">
              <a:rPr lang="en-US" smtClean="0"/>
              <a:pPr/>
              <a:t>36</a:t>
            </a:fld>
            <a:endParaRPr lang="en-US"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r>
              <a:rPr lang="en-US" smtClean="0"/>
              <a:t>Click the PC icon in the workspace to open the PC options window.</a:t>
            </a:r>
          </a:p>
          <a:p>
            <a:pPr eaLnBrk="1" hangingPunct="1"/>
            <a:r>
              <a:rPr lang="en-US" smtClean="0"/>
              <a:t>Select the Desktop tab.</a:t>
            </a:r>
          </a:p>
          <a:p>
            <a:pPr eaLnBrk="1" hangingPunct="1"/>
            <a:r>
              <a:rPr lang="en-US" smtClean="0"/>
              <a:t>Click the Command Prompt icon to open a command prompt window from the PC.</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DD6C83C7-04E5-42E0-9905-CE9F4AF126A4}" type="slidenum">
              <a:rPr lang="en-US" smtClean="0"/>
              <a:pPr/>
              <a:t>37</a:t>
            </a:fld>
            <a:endParaRPr lang="en-U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r>
              <a:rPr lang="en-US" smtClean="0"/>
              <a:t>Remember that this is Realtime mode, so packets are processed in real time just as they are using real equipment.</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11"/>
          <p:cNvSpPr txBox="1">
            <a:spLocks noGrp="1" noChangeArrowheads="1"/>
          </p:cNvSpPr>
          <p:nvPr/>
        </p:nvSpPr>
        <p:spPr bwMode="auto">
          <a:xfrm>
            <a:off x="5929313" y="8680450"/>
            <a:ext cx="812800" cy="287338"/>
          </a:xfrm>
          <a:prstGeom prst="rect">
            <a:avLst/>
          </a:prstGeom>
          <a:noFill/>
          <a:ln w="9525">
            <a:noFill/>
            <a:miter lim="800000"/>
            <a:headEnd/>
            <a:tailEnd/>
          </a:ln>
        </p:spPr>
        <p:txBody>
          <a:bodyPr lIns="18819" tIns="0" rIns="18819" bIns="0" anchor="b"/>
          <a:lstStyle/>
          <a:p>
            <a:pPr algn="r" defTabSz="903288">
              <a:lnSpc>
                <a:spcPct val="100000"/>
              </a:lnSpc>
            </a:pPr>
            <a:fld id="{B58A035B-1DF0-4C55-80B5-19427D410ED1}" type="slidenum">
              <a:rPr lang="en-US" sz="800"/>
              <a:pPr algn="r" defTabSz="903288">
                <a:lnSpc>
                  <a:spcPct val="100000"/>
                </a:lnSpc>
              </a:pPr>
              <a:t>39</a:t>
            </a:fld>
            <a:endParaRPr lang="en-US" sz="80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r>
              <a:rPr lang="en-US" smtClean="0"/>
              <a:t>To get you started, we have included a spreadsheet of objectives and ideas where a PT activity might fit.  Here is a sample activity developed for the troubleshooting section of Chapter 8, 8.12.2.  (Show activity)</a:t>
            </a:r>
          </a:p>
          <a:p>
            <a:endParaRPr lang="en-GB"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p:spPr>
        <p:txBody>
          <a:bodyPr/>
          <a:lstStyle/>
          <a:p>
            <a:pPr>
              <a:buFontTx/>
              <a:buNone/>
            </a:pPr>
            <a:r>
              <a:rPr lang="en-US" b="1" smtClean="0"/>
              <a:t>Resources to Remember</a:t>
            </a:r>
            <a:endParaRPr lang="en-US" smtClean="0"/>
          </a:p>
          <a:p>
            <a:pPr>
              <a:buFontTx/>
              <a:buNone/>
            </a:pPr>
            <a:r>
              <a:rPr lang="en-US" smtClean="0"/>
              <a:t> </a:t>
            </a:r>
          </a:p>
          <a:p>
            <a:pPr>
              <a:buFontTx/>
              <a:buNone/>
            </a:pPr>
            <a:r>
              <a:rPr lang="en-US" smtClean="0"/>
              <a:t>PT Help Contents</a:t>
            </a:r>
          </a:p>
          <a:p>
            <a:r>
              <a:rPr lang="en-US" smtClean="0"/>
              <a:t>Look for additions to the previous Help Contents based on the enhancements included in PT5.2</a:t>
            </a:r>
          </a:p>
          <a:p>
            <a:pPr>
              <a:buFontTx/>
              <a:buNone/>
            </a:pPr>
            <a:r>
              <a:rPr lang="en-US" smtClean="0"/>
              <a:t> </a:t>
            </a:r>
          </a:p>
          <a:p>
            <a:pPr>
              <a:buFontTx/>
              <a:buNone/>
            </a:pPr>
            <a:r>
              <a:rPr lang="en-US" smtClean="0"/>
              <a:t>PT embedded Tutorials</a:t>
            </a:r>
          </a:p>
          <a:p>
            <a:r>
              <a:rPr lang="en-US" smtClean="0"/>
              <a:t>You will find new tutorials to use in learning how to use new features and functionality</a:t>
            </a:r>
          </a:p>
          <a:p>
            <a:r>
              <a:rPr lang="en-US" smtClean="0"/>
              <a:t>You might ask, how do I get started? Simply begin by downloaded the application then work through the tutorials, or have your students work through the tutorials with you.  </a:t>
            </a:r>
          </a:p>
          <a:p>
            <a:pPr>
              <a:buFontTx/>
              <a:buNone/>
            </a:pPr>
            <a:r>
              <a:rPr lang="en-US" smtClean="0"/>
              <a:t> </a:t>
            </a:r>
          </a:p>
          <a:p>
            <a:pPr>
              <a:buFontTx/>
              <a:buNone/>
            </a:pPr>
            <a:r>
              <a:rPr lang="en-US" smtClean="0"/>
              <a:t>PT Online Resources</a:t>
            </a:r>
          </a:p>
          <a:p>
            <a:r>
              <a:rPr lang="en-US" smtClean="0"/>
              <a:t>NEW in PT5.2. This will launch your default web browser and take you to the PT Resource page found on Academy Connection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r>
              <a:rPr lang="en-US" dirty="0" smtClean="0"/>
              <a:t>The Virtual Laptop and Virtual Desktop are stand-alone tools designed to supplement classroom learning and provide an interactive “hands-on” experience in learning environments with limited physical equipment. Hands-on labs will remain an essential element of the course.</a:t>
            </a:r>
          </a:p>
          <a:p>
            <a:r>
              <a:rPr lang="en-US" dirty="0" smtClean="0"/>
              <a:t>The minimum system recommendations to run this beta version of the tool are Microsoft Windows 2000 with 512MB of memory. Final operating system and memory recommendations will be communicated once development and testing is complete. </a:t>
            </a:r>
            <a:endParaRPr lang="en-GB" dirty="0" smtClean="0"/>
          </a:p>
          <a:p>
            <a:r>
              <a:rPr lang="en-US" dirty="0" smtClean="0"/>
              <a:t>The Virtual Laptop demo of the tool’s introductory tutorial:</a:t>
            </a:r>
          </a:p>
          <a:p>
            <a:pPr lvl="1"/>
            <a:r>
              <a:rPr lang="en-US" dirty="0" smtClean="0"/>
              <a:t>Describe the three modes of the Virtual Laptop.</a:t>
            </a:r>
          </a:p>
          <a:p>
            <a:pPr lvl="1"/>
            <a:r>
              <a:rPr lang="en-US" dirty="0" smtClean="0"/>
              <a:t>Demo the removal and installation of laptop components in the Virtual Laptop.</a:t>
            </a:r>
          </a:p>
          <a:p>
            <a:pPr lvl="1"/>
            <a:r>
              <a:rPr lang="en-US" dirty="0" smtClean="0"/>
              <a:t>After presenting the slides, participate in a discussion of various teaching strategies to use with the Virtual Laptop.</a:t>
            </a:r>
            <a:endParaRPr lang="en-GB" dirty="0" smtClean="0"/>
          </a:p>
          <a:p>
            <a:endParaRPr lang="en-US" dirty="0" smtClean="0"/>
          </a:p>
        </p:txBody>
      </p:sp>
      <p:sp>
        <p:nvSpPr>
          <p:cNvPr id="63492" name="Slide Number Placeholder 3"/>
          <p:cNvSpPr>
            <a:spLocks noGrp="1"/>
          </p:cNvSpPr>
          <p:nvPr>
            <p:ph type="sldNum" sz="quarter" idx="5"/>
          </p:nvPr>
        </p:nvSpPr>
        <p:spPr>
          <a:noFill/>
        </p:spPr>
        <p:txBody>
          <a:bodyPr/>
          <a:lstStyle/>
          <a:p>
            <a:fld id="{307BA5D9-4EE0-45DA-98A7-EFAE22E0FDF9}" type="slidenum">
              <a:rPr lang="en-US" smtClean="0"/>
              <a:pPr/>
              <a:t>5</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99331" name="Notes Placeholder 2"/>
          <p:cNvSpPr>
            <a:spLocks noGrp="1"/>
          </p:cNvSpPr>
          <p:nvPr>
            <p:ph type="body" idx="1"/>
          </p:nvPr>
        </p:nvSpPr>
        <p:spPr>
          <a:noFill/>
          <a:ln/>
        </p:spPr>
        <p:txBody>
          <a:bodyPr/>
          <a:lstStyle/>
          <a:p>
            <a:r>
              <a:rPr lang="en-US" b="1" smtClean="0"/>
              <a:t>You can discuss using Packet Tracer in the classroom, ask other instructors for ideas and feedback, or share Packet Tracer activities that you have developed</a:t>
            </a:r>
          </a:p>
          <a:p>
            <a:r>
              <a:rPr lang="en-US" smtClean="0"/>
              <a:t>To collaborate with other instructors, join the Cisco Packet Tracer community discussion. To access the discussion board, log in to Academy Connection and click </a:t>
            </a:r>
            <a:r>
              <a:rPr lang="en-US" b="1" smtClean="0"/>
              <a:t>Forums &amp; Chat</a:t>
            </a:r>
            <a:r>
              <a:rPr lang="en-US" smtClean="0"/>
              <a:t> under Resources, then select </a:t>
            </a:r>
            <a:r>
              <a:rPr lang="en-US" b="1" smtClean="0"/>
              <a:t>Instructor Community </a:t>
            </a:r>
            <a:r>
              <a:rPr lang="en-US" smtClean="0"/>
              <a:t>&gt; </a:t>
            </a:r>
            <a:r>
              <a:rPr lang="en-US" b="1" smtClean="0"/>
              <a:t>Packet Tracer</a:t>
            </a:r>
            <a:r>
              <a:rPr lang="en-US" smtClean="0"/>
              <a:t>. </a:t>
            </a:r>
          </a:p>
          <a:p>
            <a:endParaRPr lang="en-US" smtClean="0"/>
          </a:p>
        </p:txBody>
      </p:sp>
      <p:sp>
        <p:nvSpPr>
          <p:cNvPr id="99332" name="Slide Number Placeholder 3"/>
          <p:cNvSpPr>
            <a:spLocks noGrp="1"/>
          </p:cNvSpPr>
          <p:nvPr>
            <p:ph type="sldNum" sz="quarter" idx="5"/>
          </p:nvPr>
        </p:nvSpPr>
        <p:spPr>
          <a:noFill/>
        </p:spPr>
        <p:txBody>
          <a:bodyPr/>
          <a:lstStyle/>
          <a:p>
            <a:pPr>
              <a:lnSpc>
                <a:spcPct val="90000"/>
              </a:lnSpc>
            </a:pPr>
            <a:fld id="{8CC5EB60-0FE6-46F4-B961-7796B87BC3E5}" type="slidenum">
              <a:rPr lang="en-US" sz="1200" smtClean="0">
                <a:solidFill>
                  <a:srgbClr val="000000"/>
                </a:solidFill>
              </a:rPr>
              <a:pPr>
                <a:lnSpc>
                  <a:spcPct val="90000"/>
                </a:lnSpc>
              </a:pPr>
              <a:t>42</a:t>
            </a:fld>
            <a:endParaRPr lang="en-US" sz="1200" smtClean="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1"/>
          <p:cNvSpPr>
            <a:spLocks noGrp="1" noChangeArrowheads="1"/>
          </p:cNvSpPr>
          <p:nvPr>
            <p:ph type="sldNum" sz="quarter" idx="5"/>
          </p:nvPr>
        </p:nvSpPr>
        <p:spPr>
          <a:noFill/>
        </p:spPr>
        <p:txBody>
          <a:bodyPr/>
          <a:lstStyle/>
          <a:p>
            <a:fld id="{E738EBD2-16ED-4956-89F1-4DCFEF48BA94}" type="slidenum">
              <a:rPr lang="en-US" smtClean="0"/>
              <a:pPr/>
              <a:t>6</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r>
              <a:rPr lang="en-US" dirty="0" smtClean="0"/>
              <a:t>The three modes of the Virtual Laptop Tool:</a:t>
            </a:r>
          </a:p>
          <a:p>
            <a:pPr lvl="1"/>
            <a:r>
              <a:rPr lang="en-US" b="1" dirty="0" smtClean="0"/>
              <a:t>Learn Mode</a:t>
            </a:r>
            <a:r>
              <a:rPr lang="en-US" dirty="0" smtClean="0"/>
              <a:t> walks you through the removal and installation of select components of the laptop.</a:t>
            </a:r>
          </a:p>
          <a:p>
            <a:pPr lvl="1"/>
            <a:r>
              <a:rPr lang="en-US" b="1" dirty="0" smtClean="0"/>
              <a:t>Test Mode </a:t>
            </a:r>
            <a:r>
              <a:rPr lang="en-US" dirty="0" smtClean="0"/>
              <a:t>allows you to remove and install select components without any assistance.</a:t>
            </a:r>
          </a:p>
          <a:p>
            <a:pPr lvl="1"/>
            <a:r>
              <a:rPr lang="en-US" b="1" dirty="0" smtClean="0"/>
              <a:t>Explore Mode</a:t>
            </a:r>
            <a:r>
              <a:rPr lang="en-US" dirty="0" smtClean="0"/>
              <a:t> gives you information about many features and components of the laptop.</a:t>
            </a:r>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1"/>
          <p:cNvSpPr>
            <a:spLocks noGrp="1" noChangeArrowheads="1"/>
          </p:cNvSpPr>
          <p:nvPr>
            <p:ph type="sldNum" sz="quarter" idx="5"/>
          </p:nvPr>
        </p:nvSpPr>
        <p:spPr>
          <a:noFill/>
        </p:spPr>
        <p:txBody>
          <a:bodyPr/>
          <a:lstStyle/>
          <a:p>
            <a:fld id="{AFDE4791-412E-442B-B65B-DE31F421A812}" type="slidenum">
              <a:rPr lang="en-US" smtClean="0"/>
              <a:pPr/>
              <a:t>7</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r>
              <a:rPr lang="en-US" smtClean="0"/>
              <a:t>The Learn Mode is made up of 4 layers. The first layer is the Underside Layer.</a:t>
            </a:r>
          </a:p>
          <a:p>
            <a:r>
              <a:rPr lang="en-US" smtClean="0"/>
              <a:t>In each layer, you see information about what components make up each layer. </a:t>
            </a:r>
          </a:p>
          <a:p>
            <a:r>
              <a:rPr lang="en-US" smtClean="0"/>
              <a:t>The Underside Layer represents the underside of the laptop and gives you access to the battery, RAM, and the hard disk drive. You can also see the docking connector, the battery release lever, the battery latch, speakers, and the Microsoft Certificate of Authenticity (COA) label.</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11"/>
          <p:cNvSpPr>
            <a:spLocks noGrp="1" noChangeArrowheads="1"/>
          </p:cNvSpPr>
          <p:nvPr>
            <p:ph type="sldNum" sz="quarter" idx="5"/>
          </p:nvPr>
        </p:nvSpPr>
        <p:spPr>
          <a:noFill/>
        </p:spPr>
        <p:txBody>
          <a:bodyPr/>
          <a:lstStyle/>
          <a:p>
            <a:fld id="{7DF57CCF-3BDF-45D6-B497-5343E1606C4D}" type="slidenum">
              <a:rPr lang="en-US" smtClean="0"/>
              <a:pPr/>
              <a:t>8</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r>
              <a:rPr lang="en-US" smtClean="0"/>
              <a:t>Put a checkmark in the “Show Instructions” check box to see a step-by-step list of instructions to guide you in the installation of each component. These step-by-step instructions will appear in the left text window.</a:t>
            </a:r>
          </a:p>
          <a:p>
            <a:r>
              <a:rPr lang="en-US" smtClean="0"/>
              <a:t>If you do not select “Show Instructions” you will still receive some prompting in pop-up balloons and highlights.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pPr>
              <a:buFontTx/>
              <a:buNone/>
            </a:pPr>
            <a:r>
              <a:rPr lang="en-US" smtClean="0"/>
              <a:t>New Version of ITE PC</a:t>
            </a:r>
          </a:p>
          <a:p>
            <a:r>
              <a:rPr lang="en-US" smtClean="0"/>
              <a:t>We’ll begin by discussing the upcoming changes to the IT Essentials curricula</a:t>
            </a:r>
          </a:p>
          <a:p>
            <a:r>
              <a:rPr lang="en-US" smtClean="0"/>
              <a:t>Then we’ll talk about how these changes map and align to the certifications.</a:t>
            </a:r>
          </a:p>
          <a:p>
            <a:r>
              <a:rPr lang="en-US" smtClean="0"/>
              <a:t>We’ll also cover our approach to instructor training and explain the equipment required.</a:t>
            </a:r>
          </a:p>
          <a:p>
            <a:r>
              <a:rPr lang="en-US" smtClean="0"/>
              <a:t>The Scope and Sequence documents provide an outline of the chapters in the updated curriculum, and an equipment list is available to support the delivery of the new courses.</a:t>
            </a:r>
          </a:p>
          <a:p>
            <a:r>
              <a:rPr lang="en-US" smtClean="0"/>
              <a:t>Finally, we’ll present a demo of one of the stand-alone virtual learning tools  </a:t>
            </a:r>
          </a:p>
          <a:p>
            <a:endParaRPr lang="en-US" smtClean="0"/>
          </a:p>
        </p:txBody>
      </p:sp>
      <p:sp>
        <p:nvSpPr>
          <p:cNvPr id="60420" name="Slide Number Placeholder 3"/>
          <p:cNvSpPr>
            <a:spLocks noGrp="1"/>
          </p:cNvSpPr>
          <p:nvPr>
            <p:ph type="sldNum" sz="quarter" idx="5"/>
          </p:nvPr>
        </p:nvSpPr>
        <p:spPr>
          <a:noFill/>
        </p:spPr>
        <p:txBody>
          <a:bodyPr/>
          <a:lstStyle/>
          <a:p>
            <a:fld id="{2692C9B8-6980-4699-B51A-8D9ADE33F7D9}" type="slidenum">
              <a:rPr lang="en-US" smtClean="0"/>
              <a:pPr/>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r>
              <a:rPr lang="en-US" dirty="0" smtClean="0"/>
              <a:t>In August, Cisco announced the development of an update to the popular IT Essentials: PC Hardware and Software course. This is referred to as v4.1.</a:t>
            </a:r>
          </a:p>
          <a:p>
            <a:r>
              <a:rPr lang="en-US" dirty="0" smtClean="0"/>
              <a:t>Version 4.1 provides access to the knowledge and skills necessary for computer technicians and entry-level IT workers and will be available in March 2010.</a:t>
            </a:r>
          </a:p>
          <a:p>
            <a:pPr eaLnBrk="1" hangingPunct="1">
              <a:lnSpc>
                <a:spcPct val="85000"/>
              </a:lnSpc>
            </a:pPr>
            <a:r>
              <a:rPr lang="en-US" dirty="0" smtClean="0"/>
              <a:t>A comprehensive overview of computer hardware and software with an introduction to advanced concepts</a:t>
            </a:r>
          </a:p>
          <a:p>
            <a:pPr eaLnBrk="1" hangingPunct="1">
              <a:lnSpc>
                <a:spcPct val="85000"/>
              </a:lnSpc>
            </a:pPr>
            <a:r>
              <a:rPr lang="en-US" dirty="0" smtClean="0"/>
              <a:t>Integrates virtual learning tools and Cisco Packet Tracer activities to supplement classroom learning and provide an interactive “hands-on” experience</a:t>
            </a:r>
          </a:p>
          <a:p>
            <a:pPr eaLnBrk="1" hangingPunct="1">
              <a:lnSpc>
                <a:spcPct val="85000"/>
              </a:lnSpc>
            </a:pPr>
            <a:r>
              <a:rPr lang="en-US" dirty="0" smtClean="0"/>
              <a:t>Designed for students pursuing careers in IT and wanting practical knowledge of how a computer works</a:t>
            </a:r>
          </a:p>
          <a:p>
            <a:r>
              <a:rPr lang="en-US" dirty="0" smtClean="0"/>
              <a:t>Version 4.1 will align with the new </a:t>
            </a:r>
            <a:r>
              <a:rPr lang="en-US" dirty="0" err="1" smtClean="0"/>
              <a:t>CompTIA</a:t>
            </a:r>
            <a:r>
              <a:rPr lang="en-US" dirty="0" smtClean="0"/>
              <a:t> A+ 2009 (700 series) certification.</a:t>
            </a:r>
          </a:p>
          <a:p>
            <a:r>
              <a:rPr lang="en-US" dirty="0" smtClean="0"/>
              <a:t>Moreover, we will submit Version 4.1 to </a:t>
            </a:r>
            <a:r>
              <a:rPr lang="en-US" dirty="0" err="1" smtClean="0"/>
              <a:t>CompTIA</a:t>
            </a:r>
            <a:r>
              <a:rPr lang="en-US" dirty="0" smtClean="0"/>
              <a:t> to get approved as a “</a:t>
            </a:r>
            <a:r>
              <a:rPr lang="en-US" dirty="0" err="1" smtClean="0"/>
              <a:t>CompTIA</a:t>
            </a:r>
            <a:r>
              <a:rPr lang="en-US" dirty="0" smtClean="0"/>
              <a:t> Authorized Quality Curriculum”.</a:t>
            </a:r>
            <a:endParaRPr lang="en-GB" dirty="0" smtClean="0"/>
          </a:p>
          <a:p>
            <a:pPr eaLnBrk="1" hangingPunct="1">
              <a:lnSpc>
                <a:spcPct val="85000"/>
              </a:lnSpc>
            </a:pPr>
            <a:r>
              <a:rPr lang="en-US" dirty="0" smtClean="0"/>
              <a:t>No changes to equipment bundle or PC requirements</a:t>
            </a:r>
          </a:p>
          <a:p>
            <a:pPr eaLnBrk="1" hangingPunct="1">
              <a:lnSpc>
                <a:spcPct val="85000"/>
              </a:lnSpc>
            </a:pPr>
            <a:r>
              <a:rPr lang="en-US" dirty="0" smtClean="0"/>
              <a:t>Same Graphical User Interface (GUI) as v4.0 </a:t>
            </a:r>
          </a:p>
          <a:p>
            <a:endParaRPr lang="en-US" dirty="0" smtClean="0"/>
          </a:p>
        </p:txBody>
      </p:sp>
      <p:sp>
        <p:nvSpPr>
          <p:cNvPr id="61444" name="Slide Number Placeholder 3"/>
          <p:cNvSpPr>
            <a:spLocks noGrp="1"/>
          </p:cNvSpPr>
          <p:nvPr>
            <p:ph type="sldNum" sz="quarter" idx="5"/>
          </p:nvPr>
        </p:nvSpPr>
        <p:spPr>
          <a:noFill/>
        </p:spPr>
        <p:txBody>
          <a:bodyPr/>
          <a:lstStyle/>
          <a:p>
            <a:pPr>
              <a:lnSpc>
                <a:spcPct val="90000"/>
              </a:lnSpc>
            </a:pPr>
            <a:fld id="{83F3BB27-5BE6-426F-9F63-F0E49C7E1D2C}" type="slidenum">
              <a:rPr lang="en-US" sz="1200" b="1" smtClean="0">
                <a:solidFill>
                  <a:srgbClr val="000000"/>
                </a:solidFill>
              </a:rPr>
              <a:pPr>
                <a:lnSpc>
                  <a:spcPct val="90000"/>
                </a:lnSpc>
              </a:pPr>
              <a:t>10</a:t>
            </a:fld>
            <a:endParaRPr lang="en-US" sz="1200" b="1"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6" name="Rectangle 279"/>
          <p:cNvSpPr>
            <a:spLocks noChangeArrowheads="1"/>
          </p:cNvSpPr>
          <p:nvPr/>
        </p:nvSpPr>
        <p:spPr bwMode="auto">
          <a:xfrm>
            <a:off x="7409364" y="6672117"/>
            <a:ext cx="364624" cy="190646"/>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dirty="0" smtClean="0">
                <a:solidFill>
                  <a:srgbClr val="D3D3D3"/>
                </a:solidFill>
              </a:rPr>
              <a:t>2010</a:t>
            </a:r>
            <a:endParaRPr lang="en-US" sz="700" dirty="0">
              <a:solidFill>
                <a:srgbClr val="D3D3D3"/>
              </a:solidFill>
            </a:endParaRPr>
          </a:p>
        </p:txBody>
      </p:sp>
      <p:sp>
        <p:nvSpPr>
          <p:cNvPr id="7" name="Rectangle 280"/>
          <p:cNvSpPr>
            <a:spLocks noChangeArrowheads="1"/>
          </p:cNvSpPr>
          <p:nvPr/>
        </p:nvSpPr>
        <p:spPr bwMode="auto">
          <a:xfrm>
            <a:off x="228600" y="6559632"/>
            <a:ext cx="962025" cy="298368"/>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dirty="0" smtClean="0">
                <a:solidFill>
                  <a:srgbClr val="D3D3D3"/>
                </a:solidFill>
              </a:rPr>
              <a:t>Labs</a:t>
            </a:r>
            <a:r>
              <a:rPr lang="en-US" sz="700" baseline="0" dirty="0" smtClean="0">
                <a:solidFill>
                  <a:srgbClr val="D3D3D3"/>
                </a:solidFill>
              </a:rPr>
              <a:t> &amp; Tools </a:t>
            </a:r>
            <a:r>
              <a:rPr lang="en-US" sz="700" dirty="0" smtClean="0">
                <a:solidFill>
                  <a:srgbClr val="D3D3D3"/>
                </a:solidFill>
              </a:rPr>
              <a:t>for </a:t>
            </a:r>
            <a:r>
              <a:rPr lang="en-US" sz="700" dirty="0">
                <a:solidFill>
                  <a:srgbClr val="D3D3D3"/>
                </a:solidFill>
              </a:rPr>
              <a:t>ITE </a:t>
            </a:r>
          </a:p>
        </p:txBody>
      </p:sp>
      <p:sp>
        <p:nvSpPr>
          <p:cNvPr id="8" name="Rectangle 281"/>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5DCECE4-B945-46BA-82B7-01FD8359FF60}" type="slidenum">
              <a:rPr lang="en-US" sz="1000">
                <a:solidFill>
                  <a:srgbClr val="D3D3D3"/>
                </a:solidFill>
              </a:rPr>
              <a:pPr algn="r" defTabSz="814388">
                <a:lnSpc>
                  <a:spcPct val="100000"/>
                </a:lnSpc>
                <a:defRPr/>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smtClean="0"/>
              <a:t>Click to edit Master title style</a:t>
            </a:r>
            <a:endParaRPr lang="en-US"/>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1" name="Picture 10" descr="SSACATCLogo.gif"/>
          <p:cNvPicPr>
            <a:picLocks noChangeAspect="1"/>
          </p:cNvPicPr>
          <p:nvPr userDrawn="1"/>
        </p:nvPicPr>
        <p:blipFill>
          <a:blip r:embed="rId4" cstate="print"/>
          <a:stretch>
            <a:fillRect/>
          </a:stretch>
        </p:blipFill>
        <p:spPr>
          <a:xfrm>
            <a:off x="144476" y="140818"/>
            <a:ext cx="693724" cy="7735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4" name="Picture 3" descr="SSACATCLogo.gif"/>
          <p:cNvPicPr>
            <a:picLocks noChangeAspect="1"/>
          </p:cNvPicPr>
          <p:nvPr userDrawn="1"/>
        </p:nvPicPr>
        <p:blipFill>
          <a:blip r:embed="rId2" cstate="print"/>
          <a:stretch>
            <a:fillRect/>
          </a:stretch>
        </p:blipFill>
        <p:spPr>
          <a:xfrm>
            <a:off x="8458200" y="6096000"/>
            <a:ext cx="685800" cy="762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4" name="Picture 3" descr="SSACATCLogo.gif"/>
          <p:cNvPicPr>
            <a:picLocks noChangeAspect="1"/>
          </p:cNvPicPr>
          <p:nvPr userDrawn="1"/>
        </p:nvPicPr>
        <p:blipFill>
          <a:blip r:embed="rId2" cstate="print"/>
          <a:stretch>
            <a:fillRect/>
          </a:stretch>
        </p:blipFill>
        <p:spPr>
          <a:xfrm>
            <a:off x="8458200" y="6096000"/>
            <a:ext cx="685800" cy="762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descr="SSACATCLogo.gif"/>
          <p:cNvPicPr>
            <a:picLocks noChangeAspect="1"/>
          </p:cNvPicPr>
          <p:nvPr userDrawn="1"/>
        </p:nvPicPr>
        <p:blipFill>
          <a:blip r:embed="rId2" cstate="print"/>
          <a:stretch>
            <a:fillRect/>
          </a:stretch>
        </p:blipFill>
        <p:spPr>
          <a:xfrm>
            <a:off x="8458200" y="6096000"/>
            <a:ext cx="685800" cy="762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7" name="Picture 6" descr="SSACATCLogo.gif"/>
          <p:cNvPicPr>
            <a:picLocks noChangeAspect="1"/>
          </p:cNvPicPr>
          <p:nvPr userDrawn="1"/>
        </p:nvPicPr>
        <p:blipFill>
          <a:blip r:embed="rId2" cstate="print"/>
          <a:stretch>
            <a:fillRect/>
          </a:stretch>
        </p:blipFill>
        <p:spPr>
          <a:xfrm>
            <a:off x="8534400" y="6096000"/>
            <a:ext cx="609600" cy="762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3" name="Picture 2" descr="SSACATCLogo.gif"/>
          <p:cNvPicPr>
            <a:picLocks noChangeAspect="1"/>
          </p:cNvPicPr>
          <p:nvPr userDrawn="1"/>
        </p:nvPicPr>
        <p:blipFill>
          <a:blip r:embed="rId2" cstate="print"/>
          <a:stretch>
            <a:fillRect/>
          </a:stretch>
        </p:blipFill>
        <p:spPr>
          <a:xfrm>
            <a:off x="8458200" y="6019800"/>
            <a:ext cx="685800" cy="8382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146"/>
          <p:cNvSpPr>
            <a:spLocks noGrp="1" noChangeArrowheads="1"/>
          </p:cNvSpPr>
          <p:nvPr>
            <p:ph type="title"/>
          </p:nvPr>
        </p:nvSpPr>
        <p:spPr bwMode="auto">
          <a:xfrm>
            <a:off x="655638" y="798513"/>
            <a:ext cx="8145462" cy="838200"/>
          </a:xfrm>
          <a:prstGeom prst="rect">
            <a:avLst/>
          </a:prstGeom>
          <a:noFill/>
          <a:ln w="9525" algn="ctr">
            <a:noFill/>
            <a:miter lim="800000"/>
            <a:headEnd/>
            <a:tailEnd/>
          </a:ln>
        </p:spPr>
        <p:txBody>
          <a:bodyPr vert="horz" wrap="square" lIns="82124" tIns="41061" rIns="82124" bIns="41061" numCol="1" anchor="b" anchorCtr="0" compatLnSpc="1">
            <a:prstTxWarp prst="textNoShape">
              <a:avLst/>
            </a:prstTxWarp>
          </a:bodyPr>
          <a:lstStyle/>
          <a:p>
            <a:pPr lvl="0"/>
            <a:r>
              <a:rPr lang="en-US" smtClean="0"/>
              <a:t>Slide Title</a:t>
            </a:r>
          </a:p>
        </p:txBody>
      </p:sp>
      <p:sp>
        <p:nvSpPr>
          <p:cNvPr id="368777" name="Rectangle 6281"/>
          <p:cNvSpPr>
            <a:spLocks noChangeArrowheads="1"/>
          </p:cNvSpPr>
          <p:nvPr/>
        </p:nvSpPr>
        <p:spPr bwMode="auto">
          <a:xfrm>
            <a:off x="152400" y="6559632"/>
            <a:ext cx="962025" cy="298368"/>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dirty="0" smtClean="0">
                <a:solidFill>
                  <a:srgbClr val="D3D3D3"/>
                </a:solidFill>
              </a:rPr>
              <a:t>Lab</a:t>
            </a:r>
            <a:r>
              <a:rPr lang="en-US" sz="700" baseline="0" dirty="0" smtClean="0">
                <a:solidFill>
                  <a:srgbClr val="D3D3D3"/>
                </a:solidFill>
              </a:rPr>
              <a:t> and Tools for ITE</a:t>
            </a:r>
            <a:endParaRPr lang="en-US" sz="700" dirty="0">
              <a:solidFill>
                <a:srgbClr val="D3D3D3"/>
              </a:solidFill>
            </a:endParaRPr>
          </a:p>
        </p:txBody>
      </p:sp>
      <p:sp>
        <p:nvSpPr>
          <p:cNvPr id="368778" name="Rectangle 6282"/>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7C07845C-9F16-4E32-A304-2BDB4E7133DC}" type="slidenum">
              <a:rPr lang="en-US" sz="1000">
                <a:solidFill>
                  <a:srgbClr val="D3D3D3"/>
                </a:solidFill>
              </a:rPr>
              <a:pPr algn="r" defTabSz="814388">
                <a:lnSpc>
                  <a:spcPct val="100000"/>
                </a:lnSpc>
                <a:defRPr/>
              </a:pPr>
              <a:t>‹#›</a:t>
            </a:fld>
            <a:endParaRPr lang="en-US" sz="1000">
              <a:solidFill>
                <a:srgbClr val="D3D3D3"/>
              </a:solidFill>
            </a:endParaRPr>
          </a:p>
        </p:txBody>
      </p:sp>
      <p:sp>
        <p:nvSpPr>
          <p:cNvPr id="1029" name="Rectangle 6284"/>
          <p:cNvSpPr>
            <a:spLocks noGrp="1" noChangeArrowheads="1"/>
          </p:cNvSpPr>
          <p:nvPr>
            <p:ph type="body" idx="1"/>
          </p:nvPr>
        </p:nvSpPr>
        <p:spPr bwMode="auto">
          <a:xfrm>
            <a:off x="655638" y="2014538"/>
            <a:ext cx="7940675" cy="3571875"/>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809" name="Rectangle 6313"/>
          <p:cNvSpPr>
            <a:spLocks noChangeArrowheads="1"/>
          </p:cNvSpPr>
          <p:nvPr/>
        </p:nvSpPr>
        <p:spPr bwMode="auto">
          <a:xfrm>
            <a:off x="7118350" y="6672263"/>
            <a:ext cx="655638" cy="190500"/>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dirty="0">
                <a:solidFill>
                  <a:srgbClr val="D3D3D3"/>
                </a:solidFill>
              </a:rPr>
              <a:t>Cisco Public</a:t>
            </a:r>
          </a:p>
        </p:txBody>
      </p:sp>
      <p:pic>
        <p:nvPicPr>
          <p:cNvPr id="1032" name="Picture 8" descr="Rev08_Cisco_BrandBar10_060408.png"/>
          <p:cNvPicPr>
            <a:picLocks noChangeAspect="1"/>
          </p:cNvPicPr>
          <p:nvPr/>
        </p:nvPicPr>
        <p:blipFill>
          <a:blip r:embed="rId16"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7"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 id="2147483766" r:id="rId14"/>
  </p:sldLayoutIdLst>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rgbClr val="708CA1"/>
          </a:solidFill>
          <a:latin typeface="+mj-lt"/>
          <a:ea typeface="+mj-ea"/>
          <a:cs typeface="+mj-cs"/>
        </a:defRPr>
      </a:lvl1pPr>
      <a:lvl2pPr algn="l" defTabSz="814388" rtl="0" eaLnBrk="0" fontAlgn="base" hangingPunct="0">
        <a:lnSpc>
          <a:spcPct val="90000"/>
        </a:lnSpc>
        <a:spcBef>
          <a:spcPct val="0"/>
        </a:spcBef>
        <a:spcAft>
          <a:spcPct val="0"/>
        </a:spcAft>
        <a:defRPr sz="3200" b="1">
          <a:solidFill>
            <a:srgbClr val="708CA1"/>
          </a:solidFill>
          <a:latin typeface="Arial" charset="0"/>
        </a:defRPr>
      </a:lvl2pPr>
      <a:lvl3pPr algn="l" defTabSz="814388" rtl="0" eaLnBrk="0" fontAlgn="base" hangingPunct="0">
        <a:lnSpc>
          <a:spcPct val="90000"/>
        </a:lnSpc>
        <a:spcBef>
          <a:spcPct val="0"/>
        </a:spcBef>
        <a:spcAft>
          <a:spcPct val="0"/>
        </a:spcAft>
        <a:defRPr sz="3200" b="1">
          <a:solidFill>
            <a:srgbClr val="708CA1"/>
          </a:solidFill>
          <a:latin typeface="Arial" charset="0"/>
        </a:defRPr>
      </a:lvl3pPr>
      <a:lvl4pPr algn="l" defTabSz="814388" rtl="0" eaLnBrk="0" fontAlgn="base" hangingPunct="0">
        <a:lnSpc>
          <a:spcPct val="90000"/>
        </a:lnSpc>
        <a:spcBef>
          <a:spcPct val="0"/>
        </a:spcBef>
        <a:spcAft>
          <a:spcPct val="0"/>
        </a:spcAft>
        <a:defRPr sz="3200" b="1">
          <a:solidFill>
            <a:srgbClr val="708CA1"/>
          </a:solidFill>
          <a:latin typeface="Arial" charset="0"/>
        </a:defRPr>
      </a:lvl4pPr>
      <a:lvl5pPr algn="l" defTabSz="814388" rtl="0" eaLnBrk="0" fontAlgn="base" hangingPunct="0">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pitchFamily="2" charset="2"/>
        <a:buChar char="§"/>
        <a:defRPr sz="2400">
          <a:solidFill>
            <a:schemeClr val="tx1"/>
          </a:solidFill>
          <a:latin typeface="+mn-lt"/>
          <a:ea typeface="+mn-ea"/>
          <a:cs typeface="+mn-cs"/>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27.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4"/>
          <p:cNvSpPr>
            <a:spLocks noChangeArrowheads="1"/>
          </p:cNvSpPr>
          <p:nvPr/>
        </p:nvSpPr>
        <p:spPr bwMode="auto">
          <a:xfrm>
            <a:off x="311150" y="4672013"/>
            <a:ext cx="5556250" cy="1239837"/>
          </a:xfrm>
          <a:prstGeom prst="rect">
            <a:avLst/>
          </a:prstGeom>
          <a:noFill/>
          <a:ln w="9525" algn="ctr">
            <a:noFill/>
            <a:miter lim="800000"/>
            <a:headEnd/>
            <a:tailEnd/>
          </a:ln>
        </p:spPr>
        <p:txBody>
          <a:bodyPr lIns="82124" tIns="41061" rIns="82124" bIns="41061"/>
          <a:lstStyle/>
          <a:p>
            <a:pPr algn="l" defTabSz="814388" eaLnBrk="1" hangingPunct="1">
              <a:spcBef>
                <a:spcPct val="50000"/>
              </a:spcBef>
              <a:buClr>
                <a:srgbClr val="708CA1"/>
              </a:buClr>
              <a:buFont typeface="Wingdings" pitchFamily="2" charset="2"/>
              <a:buNone/>
            </a:pPr>
            <a:r>
              <a:rPr lang="en-US" sz="2000" b="1" dirty="0" smtClean="0">
                <a:solidFill>
                  <a:schemeClr val="bg2"/>
                </a:solidFill>
              </a:rPr>
              <a:t>Gratitude Kudyachete, catcmanager@ssacatc.co.za</a:t>
            </a:r>
            <a:endParaRPr lang="en-US" sz="2000" b="1" dirty="0">
              <a:solidFill>
                <a:schemeClr val="bg2"/>
              </a:solidFill>
            </a:endParaRPr>
          </a:p>
          <a:p>
            <a:pPr algn="l" defTabSz="814388" eaLnBrk="1" hangingPunct="1">
              <a:spcBef>
                <a:spcPct val="50000"/>
              </a:spcBef>
              <a:buClr>
                <a:srgbClr val="708CA1"/>
              </a:buClr>
              <a:buFont typeface="Wingdings" pitchFamily="2" charset="2"/>
              <a:buNone/>
            </a:pPr>
            <a:r>
              <a:rPr lang="en-US" sz="2000" b="1" dirty="0" smtClean="0">
                <a:solidFill>
                  <a:schemeClr val="bg2"/>
                </a:solidFill>
              </a:rPr>
              <a:t>Manager -  SSA CATC</a:t>
            </a:r>
            <a:endParaRPr lang="en-US" sz="2000" b="1" dirty="0">
              <a:solidFill>
                <a:schemeClr val="bg2"/>
              </a:solidFill>
            </a:endParaRPr>
          </a:p>
        </p:txBody>
      </p:sp>
      <p:sp>
        <p:nvSpPr>
          <p:cNvPr id="4099" name="Rectangle 33"/>
          <p:cNvSpPr>
            <a:spLocks noGrp="1" noChangeArrowheads="1"/>
          </p:cNvSpPr>
          <p:nvPr>
            <p:ph type="ctrTitle"/>
          </p:nvPr>
        </p:nvSpPr>
        <p:spPr/>
        <p:txBody>
          <a:bodyPr/>
          <a:lstStyle/>
          <a:p>
            <a:pPr eaLnBrk="1" hangingPunct="1"/>
            <a:r>
              <a:rPr lang="en-US" dirty="0" smtClean="0"/>
              <a:t>Lab Tools for IT E 4.1</a:t>
            </a:r>
            <a:endParaRPr lang="en-US" dirty="0" smtClean="0">
              <a:solidFill>
                <a:schemeClr val="folHlink"/>
              </a:solidFill>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ChangeArrowheads="1"/>
          </p:cNvSpPr>
          <p:nvPr/>
        </p:nvSpPr>
        <p:spPr bwMode="auto">
          <a:xfrm>
            <a:off x="373063" y="6308725"/>
            <a:ext cx="8391525" cy="549275"/>
          </a:xfrm>
          <a:prstGeom prst="rect">
            <a:avLst/>
          </a:prstGeom>
          <a:gradFill rotWithShape="1">
            <a:gsLst>
              <a:gs pos="0">
                <a:srgbClr val="708CA1">
                  <a:alpha val="56998"/>
                </a:srgbClr>
              </a:gs>
              <a:gs pos="100000">
                <a:srgbClr val="819AAC">
                  <a:alpha val="0"/>
                </a:srgbClr>
              </a:gs>
            </a:gsLst>
            <a:lin ang="5400000" scaled="1"/>
          </a:gradFill>
          <a:ln w="38100" algn="ctr">
            <a:noFill/>
            <a:miter lim="800000"/>
            <a:headEnd/>
            <a:tailEnd/>
          </a:ln>
        </p:spPr>
        <p:txBody>
          <a:bodyPr lIns="82124" tIns="41061" rIns="82124" bIns="41061" anchor="ctr"/>
          <a:lstStyle/>
          <a:p>
            <a:endParaRPr lang="en-US">
              <a:solidFill>
                <a:srgbClr val="000000"/>
              </a:solidFill>
            </a:endParaRPr>
          </a:p>
        </p:txBody>
      </p:sp>
      <p:sp>
        <p:nvSpPr>
          <p:cNvPr id="9219" name="Rectangle 6"/>
          <p:cNvSpPr>
            <a:spLocks noChangeArrowheads="1"/>
          </p:cNvSpPr>
          <p:nvPr/>
        </p:nvSpPr>
        <p:spPr bwMode="auto">
          <a:xfrm rot="-5400000">
            <a:off x="4108450" y="1822450"/>
            <a:ext cx="927100" cy="9144000"/>
          </a:xfrm>
          <a:prstGeom prst="rect">
            <a:avLst/>
          </a:prstGeom>
          <a:gradFill rotWithShape="1">
            <a:gsLst>
              <a:gs pos="0">
                <a:schemeClr val="bg1"/>
              </a:gs>
              <a:gs pos="100000">
                <a:srgbClr val="495B6A">
                  <a:alpha val="0"/>
                </a:srgbClr>
              </a:gs>
            </a:gsLst>
            <a:lin ang="0" scaled="1"/>
          </a:gradFill>
          <a:ln w="9525" algn="ctr">
            <a:noFill/>
            <a:miter lim="800000"/>
            <a:headEnd/>
            <a:tailEnd/>
          </a:ln>
        </p:spPr>
        <p:txBody>
          <a:bodyPr lIns="73025" tIns="36511" rIns="73025" bIns="36511" anchor="ctr"/>
          <a:lstStyle/>
          <a:p>
            <a:endParaRPr lang="en-US">
              <a:solidFill>
                <a:srgbClr val="000000"/>
              </a:solidFill>
            </a:endParaRPr>
          </a:p>
        </p:txBody>
      </p:sp>
      <p:sp>
        <p:nvSpPr>
          <p:cNvPr id="9220" name="Rectangle 6"/>
          <p:cNvSpPr>
            <a:spLocks noChangeArrowheads="1"/>
          </p:cNvSpPr>
          <p:nvPr/>
        </p:nvSpPr>
        <p:spPr bwMode="auto">
          <a:xfrm rot="-5400000">
            <a:off x="3690937" y="1404938"/>
            <a:ext cx="1762125" cy="9144000"/>
          </a:xfrm>
          <a:prstGeom prst="rect">
            <a:avLst/>
          </a:prstGeom>
          <a:gradFill rotWithShape="1">
            <a:gsLst>
              <a:gs pos="0">
                <a:srgbClr val="9EC5E6">
                  <a:alpha val="79999"/>
                </a:srgbClr>
              </a:gs>
              <a:gs pos="100000">
                <a:srgbClr val="495B6A">
                  <a:alpha val="0"/>
                </a:srgbClr>
              </a:gs>
            </a:gsLst>
            <a:lin ang="0" scaled="1"/>
          </a:gradFill>
          <a:ln w="9525" algn="ctr">
            <a:noFill/>
            <a:miter lim="800000"/>
            <a:headEnd/>
            <a:tailEnd/>
          </a:ln>
        </p:spPr>
        <p:txBody>
          <a:bodyPr lIns="73025" tIns="36511" rIns="73025" bIns="36511" anchor="ctr"/>
          <a:lstStyle/>
          <a:p>
            <a:endParaRPr lang="en-US">
              <a:solidFill>
                <a:srgbClr val="000000"/>
              </a:solidFill>
            </a:endParaRPr>
          </a:p>
        </p:txBody>
      </p:sp>
      <p:sp>
        <p:nvSpPr>
          <p:cNvPr id="9221" name="Rectangle 8"/>
          <p:cNvSpPr>
            <a:spLocks noChangeArrowheads="1"/>
          </p:cNvSpPr>
          <p:nvPr/>
        </p:nvSpPr>
        <p:spPr bwMode="auto">
          <a:xfrm>
            <a:off x="222250" y="6121400"/>
            <a:ext cx="8674100" cy="209550"/>
          </a:xfrm>
          <a:prstGeom prst="rect">
            <a:avLst/>
          </a:prstGeom>
          <a:gradFill rotWithShape="1">
            <a:gsLst>
              <a:gs pos="0">
                <a:schemeClr val="tx1">
                  <a:alpha val="45000"/>
                </a:schemeClr>
              </a:gs>
              <a:gs pos="100000">
                <a:schemeClr val="bg1">
                  <a:alpha val="0"/>
                </a:schemeClr>
              </a:gs>
            </a:gsLst>
            <a:path path="shape">
              <a:fillToRect l="50000" t="50000" r="50000" b="50000"/>
            </a:path>
          </a:gradFill>
          <a:ln w="9525" algn="ctr">
            <a:noFill/>
            <a:miter lim="800000"/>
            <a:headEnd/>
            <a:tailEnd/>
          </a:ln>
        </p:spPr>
        <p:txBody>
          <a:bodyPr wrap="none" lIns="73025" tIns="36511" rIns="73025" bIns="36511" anchor="ctr"/>
          <a:lstStyle/>
          <a:p>
            <a:endParaRPr lang="en-US">
              <a:solidFill>
                <a:srgbClr val="000000"/>
              </a:solidFill>
            </a:endParaRPr>
          </a:p>
        </p:txBody>
      </p:sp>
      <p:sp>
        <p:nvSpPr>
          <p:cNvPr id="2056" name="Rectangle 9"/>
          <p:cNvSpPr>
            <a:spLocks noChangeArrowheads="1"/>
          </p:cNvSpPr>
          <p:nvPr/>
        </p:nvSpPr>
        <p:spPr bwMode="auto">
          <a:xfrm>
            <a:off x="366713" y="1627188"/>
            <a:ext cx="8397875" cy="4410075"/>
          </a:xfrm>
          <a:prstGeom prst="rect">
            <a:avLst/>
          </a:prstGeom>
          <a:gradFill flip="none" rotWithShape="1">
            <a:gsLst>
              <a:gs pos="0">
                <a:srgbClr val="9EC5E6"/>
              </a:gs>
              <a:gs pos="0">
                <a:srgbClr val="9EC5E6"/>
              </a:gs>
              <a:gs pos="100000">
                <a:schemeClr val="bg1">
                  <a:alpha val="0"/>
                </a:schemeClr>
              </a:gs>
            </a:gsLst>
            <a:lin ang="2700000" scaled="1"/>
            <a:tileRect/>
          </a:gradFill>
          <a:ln w="38100" algn="ctr">
            <a:noFill/>
            <a:miter lim="800000"/>
            <a:headEnd/>
            <a:tailEnd/>
          </a:ln>
        </p:spPr>
        <p:txBody>
          <a:bodyPr lIns="82124" tIns="41061" rIns="82124" bIns="41061" anchor="ctr"/>
          <a:lstStyle/>
          <a:p>
            <a:pPr>
              <a:defRPr/>
            </a:pPr>
            <a:endParaRPr lang="en-US">
              <a:solidFill>
                <a:srgbClr val="000000"/>
              </a:solidFill>
              <a:latin typeface="Arial" pitchFamily="34" charset="0"/>
            </a:endParaRPr>
          </a:p>
        </p:txBody>
      </p:sp>
      <p:sp>
        <p:nvSpPr>
          <p:cNvPr id="9223" name="AutoShape 11"/>
          <p:cNvSpPr>
            <a:spLocks noChangeArrowheads="1"/>
          </p:cNvSpPr>
          <p:nvPr/>
        </p:nvSpPr>
        <p:spPr bwMode="auto">
          <a:xfrm>
            <a:off x="438150" y="1697038"/>
            <a:ext cx="8255000" cy="3694112"/>
          </a:xfrm>
          <a:prstGeom prst="roundRect">
            <a:avLst>
              <a:gd name="adj" fmla="val 1944"/>
            </a:avLst>
          </a:prstGeom>
          <a:gradFill rotWithShape="1">
            <a:gsLst>
              <a:gs pos="0">
                <a:schemeClr val="bg1">
                  <a:alpha val="25000"/>
                </a:schemeClr>
              </a:gs>
              <a:gs pos="100000">
                <a:schemeClr val="bg1">
                  <a:alpha val="0"/>
                </a:schemeClr>
              </a:gs>
            </a:gsLst>
            <a:path path="rect">
              <a:fillToRect r="100000" b="100000"/>
            </a:path>
          </a:gradFill>
          <a:ln w="9525" algn="ctr">
            <a:noFill/>
            <a:round/>
            <a:headEnd/>
            <a:tailEnd/>
          </a:ln>
        </p:spPr>
        <p:txBody>
          <a:bodyPr lIns="73025" tIns="36511" rIns="73025" bIns="36511" anchor="ctr"/>
          <a:lstStyle/>
          <a:p>
            <a:endParaRPr lang="en-US">
              <a:solidFill>
                <a:srgbClr val="000000"/>
              </a:solidFill>
            </a:endParaRPr>
          </a:p>
        </p:txBody>
      </p:sp>
      <p:sp>
        <p:nvSpPr>
          <p:cNvPr id="9224" name="Rectangle 28"/>
          <p:cNvSpPr>
            <a:spLocks noChangeArrowheads="1"/>
          </p:cNvSpPr>
          <p:nvPr/>
        </p:nvSpPr>
        <p:spPr bwMode="auto">
          <a:xfrm flipV="1">
            <a:off x="366713" y="6037263"/>
            <a:ext cx="8391525" cy="190500"/>
          </a:xfrm>
          <a:prstGeom prst="rect">
            <a:avLst/>
          </a:prstGeom>
          <a:solidFill>
            <a:srgbClr val="708CA1"/>
          </a:solidFill>
          <a:ln w="38100" algn="ctr">
            <a:noFill/>
            <a:miter lim="800000"/>
            <a:headEnd/>
            <a:tailEnd/>
          </a:ln>
        </p:spPr>
        <p:txBody>
          <a:bodyPr lIns="82124" tIns="41061" rIns="82124" bIns="41061" anchor="ctr"/>
          <a:lstStyle/>
          <a:p>
            <a:endParaRPr lang="en-US">
              <a:solidFill>
                <a:srgbClr val="000000"/>
              </a:solidFill>
            </a:endParaRPr>
          </a:p>
        </p:txBody>
      </p:sp>
      <p:sp>
        <p:nvSpPr>
          <p:cNvPr id="9225" name="Rectangle 17"/>
          <p:cNvSpPr>
            <a:spLocks noGrp="1" noChangeArrowheads="1"/>
          </p:cNvSpPr>
          <p:nvPr>
            <p:ph type="body" idx="4294967295"/>
          </p:nvPr>
        </p:nvSpPr>
        <p:spPr>
          <a:xfrm>
            <a:off x="457200" y="1762125"/>
            <a:ext cx="5486400" cy="3571875"/>
          </a:xfrm>
        </p:spPr>
        <p:txBody>
          <a:bodyPr/>
          <a:lstStyle/>
          <a:p>
            <a:pPr eaLnBrk="1" hangingPunct="1">
              <a:lnSpc>
                <a:spcPct val="85000"/>
              </a:lnSpc>
            </a:pPr>
            <a:r>
              <a:rPr lang="en-US" sz="1800" dirty="0" smtClean="0"/>
              <a:t>A comprehensive overview of computer hardware and software with an introduction to advanced concepts</a:t>
            </a:r>
          </a:p>
          <a:p>
            <a:pPr eaLnBrk="1" hangingPunct="1">
              <a:lnSpc>
                <a:spcPct val="85000"/>
              </a:lnSpc>
            </a:pPr>
            <a:r>
              <a:rPr lang="en-US" sz="1800" dirty="0" smtClean="0"/>
              <a:t>Integrates virtual learning tools and Cisco Packet Tracer activities to supplement classroom learning and provide an interactive “hands-on” experience</a:t>
            </a:r>
          </a:p>
          <a:p>
            <a:pPr eaLnBrk="1" hangingPunct="1">
              <a:lnSpc>
                <a:spcPct val="85000"/>
              </a:lnSpc>
            </a:pPr>
            <a:r>
              <a:rPr lang="en-US" sz="1800" dirty="0" smtClean="0"/>
              <a:t>Designed for students pursuing careers in IT and wanting practical knowledge of how a computer works</a:t>
            </a:r>
          </a:p>
          <a:p>
            <a:pPr eaLnBrk="1" hangingPunct="1">
              <a:lnSpc>
                <a:spcPct val="85000"/>
              </a:lnSpc>
            </a:pPr>
            <a:r>
              <a:rPr lang="en-US" sz="1800" dirty="0" smtClean="0"/>
              <a:t>No changes to equipment bundle or PC requirements</a:t>
            </a:r>
          </a:p>
        </p:txBody>
      </p:sp>
      <p:pic>
        <p:nvPicPr>
          <p:cNvPr id="9226" name="Picture 5" descr="MAE00976"/>
          <p:cNvPicPr>
            <a:picLocks noChangeAspect="1" noChangeArrowheads="1"/>
          </p:cNvPicPr>
          <p:nvPr/>
        </p:nvPicPr>
        <p:blipFill>
          <a:blip r:embed="rId3" cstate="print"/>
          <a:srcRect t="3961" b="1093"/>
          <a:stretch>
            <a:fillRect/>
          </a:stretch>
        </p:blipFill>
        <p:spPr bwMode="auto">
          <a:xfrm>
            <a:off x="6103938" y="1627188"/>
            <a:ext cx="2660650" cy="4413250"/>
          </a:xfrm>
          <a:prstGeom prst="rect">
            <a:avLst/>
          </a:prstGeom>
          <a:noFill/>
          <a:ln w="9525">
            <a:noFill/>
            <a:miter lim="800000"/>
            <a:headEnd/>
            <a:tailEnd/>
          </a:ln>
        </p:spPr>
      </p:pic>
      <p:sp>
        <p:nvSpPr>
          <p:cNvPr id="9227" name="Title 1"/>
          <p:cNvSpPr>
            <a:spLocks noGrp="1"/>
          </p:cNvSpPr>
          <p:nvPr>
            <p:ph type="title"/>
          </p:nvPr>
        </p:nvSpPr>
        <p:spPr>
          <a:xfrm>
            <a:off x="609600" y="533400"/>
            <a:ext cx="8145463" cy="838200"/>
          </a:xfrm>
        </p:spPr>
        <p:txBody>
          <a:bodyPr/>
          <a:lstStyle/>
          <a:p>
            <a:pPr eaLnBrk="1" hangingPunct="1"/>
            <a:r>
              <a:rPr lang="en-US" smtClean="0"/>
              <a:t>ITE: PC Hardware and Software v4.1</a:t>
            </a:r>
          </a:p>
        </p:txBody>
      </p:sp>
      <p:cxnSp>
        <p:nvCxnSpPr>
          <p:cNvPr id="13" name="Straight Connector 12"/>
          <p:cNvCxnSpPr/>
          <p:nvPr/>
        </p:nvCxnSpPr>
        <p:spPr bwMode="auto">
          <a:xfrm>
            <a:off x="1905000" y="2895600"/>
            <a:ext cx="1828800"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5" name="Straight Connector 14"/>
          <p:cNvCxnSpPr/>
          <p:nvPr/>
        </p:nvCxnSpPr>
        <p:spPr bwMode="auto">
          <a:xfrm>
            <a:off x="4419600" y="2895600"/>
            <a:ext cx="1219200"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8" name="Straight Connector 17"/>
          <p:cNvCxnSpPr/>
          <p:nvPr/>
        </p:nvCxnSpPr>
        <p:spPr bwMode="auto">
          <a:xfrm>
            <a:off x="1676400" y="3962400"/>
            <a:ext cx="762000"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p:cNvSpPr>
            <a:spLocks noChangeArrowheads="1"/>
          </p:cNvSpPr>
          <p:nvPr/>
        </p:nvSpPr>
        <p:spPr bwMode="auto">
          <a:xfrm rot="-5400000">
            <a:off x="2762250" y="476250"/>
            <a:ext cx="3619500" cy="9144000"/>
          </a:xfrm>
          <a:prstGeom prst="rect">
            <a:avLst/>
          </a:prstGeom>
          <a:gradFill rotWithShape="1">
            <a:gsLst>
              <a:gs pos="0">
                <a:srgbClr val="9EC5E6">
                  <a:alpha val="79999"/>
                </a:srgbClr>
              </a:gs>
              <a:gs pos="100000">
                <a:srgbClr val="495B6A">
                  <a:alpha val="0"/>
                </a:srgbClr>
              </a:gs>
            </a:gsLst>
            <a:lin ang="0" scaled="1"/>
          </a:gradFill>
          <a:ln w="9525" algn="ctr">
            <a:noFill/>
            <a:miter lim="800000"/>
            <a:headEnd/>
            <a:tailEnd/>
          </a:ln>
        </p:spPr>
        <p:txBody>
          <a:bodyPr lIns="73025" tIns="36511" rIns="73025" bIns="36511" anchor="ctr"/>
          <a:lstStyle/>
          <a:p>
            <a:endParaRPr lang="en-US" sz="1800"/>
          </a:p>
        </p:txBody>
      </p:sp>
      <p:sp>
        <p:nvSpPr>
          <p:cNvPr id="10243" name="Title 1"/>
          <p:cNvSpPr>
            <a:spLocks noGrp="1"/>
          </p:cNvSpPr>
          <p:nvPr>
            <p:ph type="title"/>
          </p:nvPr>
        </p:nvSpPr>
        <p:spPr>
          <a:xfrm>
            <a:off x="609600" y="533400"/>
            <a:ext cx="8145463" cy="838200"/>
          </a:xfrm>
        </p:spPr>
        <p:txBody>
          <a:bodyPr/>
          <a:lstStyle/>
          <a:p>
            <a:pPr eaLnBrk="1" hangingPunct="1"/>
            <a:r>
              <a:rPr lang="en-US" smtClean="0"/>
              <a:t>What’s New in Version 4.1</a:t>
            </a:r>
          </a:p>
        </p:txBody>
      </p:sp>
      <p:sp>
        <p:nvSpPr>
          <p:cNvPr id="10244" name="Content Placeholder 2"/>
          <p:cNvSpPr>
            <a:spLocks noGrp="1"/>
          </p:cNvSpPr>
          <p:nvPr>
            <p:ph idx="1"/>
          </p:nvPr>
        </p:nvSpPr>
        <p:spPr>
          <a:xfrm>
            <a:off x="609600" y="1609725"/>
            <a:ext cx="7940675" cy="3571875"/>
          </a:xfrm>
        </p:spPr>
        <p:txBody>
          <a:bodyPr/>
          <a:lstStyle/>
          <a:p>
            <a:pPr eaLnBrk="1" hangingPunct="1">
              <a:lnSpc>
                <a:spcPct val="75000"/>
              </a:lnSpc>
            </a:pPr>
            <a:r>
              <a:rPr lang="en-US" dirty="0" smtClean="0"/>
              <a:t>New and updated content including:</a:t>
            </a:r>
          </a:p>
          <a:p>
            <a:pPr lvl="1" eaLnBrk="1" hangingPunct="1"/>
            <a:r>
              <a:rPr lang="en-US" sz="1800" dirty="0" smtClean="0"/>
              <a:t>New hardware technology</a:t>
            </a:r>
          </a:p>
          <a:p>
            <a:pPr lvl="1" eaLnBrk="1" hangingPunct="1"/>
            <a:r>
              <a:rPr lang="en-US" sz="1800" dirty="0" smtClean="0"/>
              <a:t>New OS information (Vista)</a:t>
            </a:r>
          </a:p>
          <a:p>
            <a:pPr lvl="1" eaLnBrk="1" hangingPunct="1"/>
            <a:r>
              <a:rPr lang="en-US" sz="1800" dirty="0" smtClean="0">
                <a:solidFill>
                  <a:srgbClr val="7030A0"/>
                </a:solidFill>
              </a:rPr>
              <a:t>More troubleshooting skills</a:t>
            </a:r>
          </a:p>
          <a:p>
            <a:pPr lvl="1" eaLnBrk="1" hangingPunct="1"/>
            <a:r>
              <a:rPr lang="en-US" sz="1800" dirty="0" smtClean="0"/>
              <a:t>Increased network application skills </a:t>
            </a:r>
          </a:p>
          <a:p>
            <a:pPr lvl="1" eaLnBrk="1" hangingPunct="1"/>
            <a:r>
              <a:rPr lang="en-US" sz="1800" dirty="0" smtClean="0">
                <a:solidFill>
                  <a:srgbClr val="7030A0"/>
                </a:solidFill>
              </a:rPr>
              <a:t>Increased wireless and security skills</a:t>
            </a:r>
          </a:p>
          <a:p>
            <a:pPr lvl="1" eaLnBrk="1" hangingPunct="1"/>
            <a:r>
              <a:rPr lang="en-US" sz="1800" dirty="0" smtClean="0"/>
              <a:t>Reported errors in prior version corrected</a:t>
            </a:r>
          </a:p>
          <a:p>
            <a:pPr eaLnBrk="1" hangingPunct="1"/>
            <a:r>
              <a:rPr lang="en-US" dirty="0" smtClean="0">
                <a:solidFill>
                  <a:srgbClr val="7030A0"/>
                </a:solidFill>
              </a:rPr>
              <a:t>Addition of Cisco Packet Tracer activities</a:t>
            </a:r>
          </a:p>
          <a:p>
            <a:pPr lvl="1" eaLnBrk="1" hangingPunct="1"/>
            <a:r>
              <a:rPr lang="en-US" sz="1800" dirty="0" smtClean="0"/>
              <a:t>Packet Tracer’s rich simulation environment allows students to explore, experiment, and develop problem solving and troubleshooting skills</a:t>
            </a:r>
          </a:p>
          <a:p>
            <a:pPr eaLnBrk="1" hangingPunct="1"/>
            <a:r>
              <a:rPr lang="en-US" dirty="0" smtClean="0"/>
              <a:t>ITE: PC Hardware &amp; Software v4.1 is available as from March 2010</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Effect transition="in" filter="fade">
                                      <p:cBhvr>
                                        <p:cTn id="7" dur="2000"/>
                                        <p:tgtEl>
                                          <p:spTgt spid="1024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244">
                                            <p:txEl>
                                              <p:pRg st="1" end="1"/>
                                            </p:txEl>
                                          </p:spTgt>
                                        </p:tgtEl>
                                        <p:attrNameLst>
                                          <p:attrName>style.visibility</p:attrName>
                                        </p:attrNameLst>
                                      </p:cBhvr>
                                      <p:to>
                                        <p:strVal val="visible"/>
                                      </p:to>
                                    </p:set>
                                    <p:animEffect transition="in" filter="fade">
                                      <p:cBhvr>
                                        <p:cTn id="10" dur="2000"/>
                                        <p:tgtEl>
                                          <p:spTgt spid="1024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244">
                                            <p:txEl>
                                              <p:pRg st="2" end="2"/>
                                            </p:txEl>
                                          </p:spTgt>
                                        </p:tgtEl>
                                        <p:attrNameLst>
                                          <p:attrName>style.visibility</p:attrName>
                                        </p:attrNameLst>
                                      </p:cBhvr>
                                      <p:to>
                                        <p:strVal val="visible"/>
                                      </p:to>
                                    </p:set>
                                    <p:animEffect transition="in" filter="fade">
                                      <p:cBhvr>
                                        <p:cTn id="13" dur="2000"/>
                                        <p:tgtEl>
                                          <p:spTgt spid="1024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244">
                                            <p:txEl>
                                              <p:pRg st="3" end="3"/>
                                            </p:txEl>
                                          </p:spTgt>
                                        </p:tgtEl>
                                        <p:attrNameLst>
                                          <p:attrName>style.visibility</p:attrName>
                                        </p:attrNameLst>
                                      </p:cBhvr>
                                      <p:to>
                                        <p:strVal val="visible"/>
                                      </p:to>
                                    </p:set>
                                    <p:animEffect transition="in" filter="fade">
                                      <p:cBhvr>
                                        <p:cTn id="16" dur="2000"/>
                                        <p:tgtEl>
                                          <p:spTgt spid="10244">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244">
                                            <p:txEl>
                                              <p:pRg st="4" end="4"/>
                                            </p:txEl>
                                          </p:spTgt>
                                        </p:tgtEl>
                                        <p:attrNameLst>
                                          <p:attrName>style.visibility</p:attrName>
                                        </p:attrNameLst>
                                      </p:cBhvr>
                                      <p:to>
                                        <p:strVal val="visible"/>
                                      </p:to>
                                    </p:set>
                                    <p:animEffect transition="in" filter="fade">
                                      <p:cBhvr>
                                        <p:cTn id="19" dur="2000"/>
                                        <p:tgtEl>
                                          <p:spTgt spid="10244">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244">
                                            <p:txEl>
                                              <p:pRg st="5" end="5"/>
                                            </p:txEl>
                                          </p:spTgt>
                                        </p:tgtEl>
                                        <p:attrNameLst>
                                          <p:attrName>style.visibility</p:attrName>
                                        </p:attrNameLst>
                                      </p:cBhvr>
                                      <p:to>
                                        <p:strVal val="visible"/>
                                      </p:to>
                                    </p:set>
                                    <p:animEffect transition="in" filter="fade">
                                      <p:cBhvr>
                                        <p:cTn id="22" dur="2000"/>
                                        <p:tgtEl>
                                          <p:spTgt spid="10244">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244">
                                            <p:txEl>
                                              <p:pRg st="6" end="6"/>
                                            </p:txEl>
                                          </p:spTgt>
                                        </p:tgtEl>
                                        <p:attrNameLst>
                                          <p:attrName>style.visibility</p:attrName>
                                        </p:attrNameLst>
                                      </p:cBhvr>
                                      <p:to>
                                        <p:strVal val="visible"/>
                                      </p:to>
                                    </p:set>
                                    <p:animEffect transition="in" filter="fade">
                                      <p:cBhvr>
                                        <p:cTn id="25" dur="2000"/>
                                        <p:tgtEl>
                                          <p:spTgt spid="10244">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0244">
                                            <p:txEl>
                                              <p:pRg st="7" end="7"/>
                                            </p:txEl>
                                          </p:spTgt>
                                        </p:tgtEl>
                                        <p:attrNameLst>
                                          <p:attrName>style.visibility</p:attrName>
                                        </p:attrNameLst>
                                      </p:cBhvr>
                                      <p:to>
                                        <p:strVal val="visible"/>
                                      </p:to>
                                    </p:set>
                                    <p:animEffect transition="in" filter="fade">
                                      <p:cBhvr>
                                        <p:cTn id="30" dur="2000"/>
                                        <p:tgtEl>
                                          <p:spTgt spid="10244">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0244">
                                            <p:txEl>
                                              <p:pRg st="8" end="8"/>
                                            </p:txEl>
                                          </p:spTgt>
                                        </p:tgtEl>
                                        <p:attrNameLst>
                                          <p:attrName>style.visibility</p:attrName>
                                        </p:attrNameLst>
                                      </p:cBhvr>
                                      <p:to>
                                        <p:strVal val="visible"/>
                                      </p:to>
                                    </p:set>
                                    <p:animEffect transition="in" filter="fade">
                                      <p:cBhvr>
                                        <p:cTn id="33" dur="2000"/>
                                        <p:tgtEl>
                                          <p:spTgt spid="10244">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244">
                                            <p:txEl>
                                              <p:pRg st="9" end="9"/>
                                            </p:txEl>
                                          </p:spTgt>
                                        </p:tgtEl>
                                        <p:attrNameLst>
                                          <p:attrName>style.visibility</p:attrName>
                                        </p:attrNameLst>
                                      </p:cBhvr>
                                      <p:to>
                                        <p:strVal val="visible"/>
                                      </p:to>
                                    </p:set>
                                    <p:animEffect transition="in" filter="fade">
                                      <p:cBhvr>
                                        <p:cTn id="38" dur="2000"/>
                                        <p:tgtEl>
                                          <p:spTgt spid="1024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68"/>
          <p:cNvSpPr>
            <a:spLocks noChangeArrowheads="1"/>
          </p:cNvSpPr>
          <p:nvPr/>
        </p:nvSpPr>
        <p:spPr bwMode="auto">
          <a:xfrm>
            <a:off x="4500563" y="6672263"/>
            <a:ext cx="2019300" cy="188912"/>
          </a:xfrm>
          <a:prstGeom prst="rect">
            <a:avLst/>
          </a:prstGeom>
          <a:noFill/>
          <a:ln w="9525">
            <a:noFill/>
            <a:miter lim="800000"/>
            <a:headEnd/>
            <a:tailEnd/>
          </a:ln>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pic>
        <p:nvPicPr>
          <p:cNvPr id="12291" name="Picture 9" descr="TopBand_Final_wht_031408.jpg"/>
          <p:cNvPicPr>
            <a:picLocks noChangeAspect="1"/>
          </p:cNvPicPr>
          <p:nvPr/>
        </p:nvPicPr>
        <p:blipFill>
          <a:blip r:embed="rId3" cstate="print"/>
          <a:srcRect/>
          <a:stretch>
            <a:fillRect/>
          </a:stretch>
        </p:blipFill>
        <p:spPr bwMode="auto">
          <a:xfrm>
            <a:off x="0" y="0"/>
            <a:ext cx="9144000" cy="341313"/>
          </a:xfrm>
          <a:prstGeom prst="rect">
            <a:avLst/>
          </a:prstGeom>
          <a:noFill/>
          <a:ln w="9525">
            <a:noFill/>
            <a:miter lim="800000"/>
            <a:headEnd/>
            <a:tailEnd/>
          </a:ln>
        </p:spPr>
      </p:pic>
      <p:pic>
        <p:nvPicPr>
          <p:cNvPr id="12292" name="Picture 19" descr="ss2"/>
          <p:cNvPicPr>
            <a:picLocks noChangeAspect="1" noChangeArrowheads="1"/>
          </p:cNvPicPr>
          <p:nvPr/>
        </p:nvPicPr>
        <p:blipFill>
          <a:blip r:embed="rId4" cstate="print"/>
          <a:srcRect/>
          <a:stretch>
            <a:fillRect/>
          </a:stretch>
        </p:blipFill>
        <p:spPr bwMode="auto">
          <a:xfrm>
            <a:off x="0" y="1600200"/>
            <a:ext cx="9144000" cy="3178175"/>
          </a:xfrm>
          <a:prstGeom prst="rect">
            <a:avLst/>
          </a:prstGeom>
          <a:noFill/>
          <a:ln w="9525">
            <a:noFill/>
            <a:miter lim="800000"/>
            <a:headEnd/>
            <a:tailEnd/>
          </a:ln>
        </p:spPr>
      </p:pic>
      <p:sp>
        <p:nvSpPr>
          <p:cNvPr id="12293"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pPr algn="l" eaLnBrk="1" hangingPunct="1">
              <a:lnSpc>
                <a:spcPct val="100000"/>
              </a:lnSpc>
            </a:pPr>
            <a:endParaRPr lang="en-US">
              <a:solidFill>
                <a:schemeClr val="bg1"/>
              </a:solidFill>
              <a:cs typeface="Arial" charset="0"/>
            </a:endParaRPr>
          </a:p>
        </p:txBody>
      </p:sp>
      <p:sp>
        <p:nvSpPr>
          <p:cNvPr id="12294" name="Rectangle 16"/>
          <p:cNvSpPr>
            <a:spLocks noChangeArrowheads="1"/>
          </p:cNvSpPr>
          <p:nvPr/>
        </p:nvSpPr>
        <p:spPr bwMode="auto">
          <a:xfrm>
            <a:off x="639763" y="5002213"/>
            <a:ext cx="7940675" cy="1133475"/>
          </a:xfrm>
          <a:prstGeom prst="rect">
            <a:avLst/>
          </a:prstGeom>
          <a:noFill/>
          <a:ln w="9525" algn="ctr">
            <a:noFill/>
            <a:miter lim="800000"/>
            <a:headEnd/>
            <a:tailEnd/>
          </a:ln>
        </p:spPr>
        <p:txBody>
          <a:bodyPr lIns="82124" tIns="41061" rIns="82124" bIns="41061"/>
          <a:lstStyle/>
          <a:p>
            <a:pPr marL="236538" indent="-236538" algn="l" defTabSz="814388" eaLnBrk="1" hangingPunct="1">
              <a:lnSpc>
                <a:spcPct val="95000"/>
              </a:lnSpc>
              <a:spcBef>
                <a:spcPct val="50000"/>
              </a:spcBef>
              <a:buClr>
                <a:srgbClr val="708CA1"/>
              </a:buClr>
              <a:buFont typeface="Wingdings" pitchFamily="2" charset="2"/>
              <a:buNone/>
            </a:pPr>
            <a:r>
              <a:rPr lang="en-US" sz="2000">
                <a:solidFill>
                  <a:schemeClr val="bg1"/>
                </a:solidFill>
                <a:cs typeface="Arial" charset="0"/>
              </a:rPr>
              <a:t>Subtitle</a:t>
            </a:r>
          </a:p>
        </p:txBody>
      </p:sp>
      <p:sp>
        <p:nvSpPr>
          <p:cNvPr id="12295" name="Rectangle 7"/>
          <p:cNvSpPr>
            <a:spLocks noChangeArrowheads="1"/>
          </p:cNvSpPr>
          <p:nvPr/>
        </p:nvSpPr>
        <p:spPr bwMode="auto">
          <a:xfrm>
            <a:off x="639763" y="2765425"/>
            <a:ext cx="3551237" cy="838200"/>
          </a:xfrm>
          <a:prstGeom prst="rect">
            <a:avLst/>
          </a:prstGeom>
          <a:noFill/>
          <a:ln w="9525" algn="ctr">
            <a:noFill/>
            <a:miter lim="800000"/>
            <a:headEnd/>
            <a:tailEnd/>
          </a:ln>
        </p:spPr>
        <p:txBody>
          <a:bodyPr lIns="82124" tIns="41061" rIns="82124" bIns="41061" anchor="ctr"/>
          <a:lstStyle/>
          <a:p>
            <a:pPr algn="l" defTabSz="814388" eaLnBrk="1" hangingPunct="1"/>
            <a:r>
              <a:rPr lang="en-US" sz="3000">
                <a:solidFill>
                  <a:srgbClr val="FFFFFF"/>
                </a:solidFill>
              </a:rPr>
              <a:t>Packet Tracer Overview</a:t>
            </a:r>
            <a:endParaRPr lang="en-US" sz="3000">
              <a:solidFill>
                <a:srgbClr val="EEAF12"/>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p:cNvSpPr>
            <a:spLocks noChangeArrowheads="1"/>
          </p:cNvSpPr>
          <p:nvPr/>
        </p:nvSpPr>
        <p:spPr bwMode="auto">
          <a:xfrm rot="-5400000">
            <a:off x="2762250" y="476250"/>
            <a:ext cx="3619500" cy="9144000"/>
          </a:xfrm>
          <a:prstGeom prst="rect">
            <a:avLst/>
          </a:prstGeom>
          <a:gradFill rotWithShape="1">
            <a:gsLst>
              <a:gs pos="0">
                <a:srgbClr val="9EC5E6">
                  <a:alpha val="79999"/>
                </a:srgbClr>
              </a:gs>
              <a:gs pos="100000">
                <a:srgbClr val="495B6A">
                  <a:alpha val="0"/>
                </a:srgbClr>
              </a:gs>
            </a:gsLst>
            <a:lin ang="0" scaled="1"/>
          </a:gradFill>
          <a:ln w="9525" algn="ctr">
            <a:noFill/>
            <a:miter lim="800000"/>
            <a:headEnd/>
            <a:tailEnd/>
          </a:ln>
        </p:spPr>
        <p:txBody>
          <a:bodyPr lIns="73025" tIns="36511" rIns="73025" bIns="36511" anchor="ctr"/>
          <a:lstStyle/>
          <a:p>
            <a:endParaRPr lang="en-US" sz="1800"/>
          </a:p>
        </p:txBody>
      </p:sp>
      <p:sp>
        <p:nvSpPr>
          <p:cNvPr id="13315" name="Rectangle 2"/>
          <p:cNvSpPr>
            <a:spLocks noGrp="1" noChangeArrowheads="1"/>
          </p:cNvSpPr>
          <p:nvPr>
            <p:ph type="title" idx="4294967295"/>
          </p:nvPr>
        </p:nvSpPr>
        <p:spPr>
          <a:xfrm>
            <a:off x="533400" y="381000"/>
            <a:ext cx="8145463" cy="685800"/>
          </a:xfrm>
        </p:spPr>
        <p:txBody>
          <a:bodyPr/>
          <a:lstStyle/>
          <a:p>
            <a:pPr eaLnBrk="1" hangingPunct="1"/>
            <a:r>
              <a:rPr lang="en-US" smtClean="0"/>
              <a:t>What is Cisco Packet Tracer?</a:t>
            </a:r>
            <a:endParaRPr lang="en-US" smtClean="0">
              <a:solidFill>
                <a:srgbClr val="FF3300"/>
              </a:solidFill>
            </a:endParaRPr>
          </a:p>
        </p:txBody>
      </p:sp>
      <p:sp>
        <p:nvSpPr>
          <p:cNvPr id="4" name="Rectangle 3"/>
          <p:cNvSpPr txBox="1">
            <a:spLocks noChangeArrowheads="1"/>
          </p:cNvSpPr>
          <p:nvPr/>
        </p:nvSpPr>
        <p:spPr bwMode="auto">
          <a:xfrm>
            <a:off x="457200" y="1295400"/>
            <a:ext cx="8229600" cy="5105400"/>
          </a:xfrm>
          <a:prstGeom prst="rect">
            <a:avLst/>
          </a:prstGeom>
          <a:noFill/>
          <a:ln w="9525" algn="ctr">
            <a:noFill/>
            <a:miter lim="800000"/>
            <a:headEnd/>
            <a:tailEnd/>
          </a:ln>
        </p:spPr>
        <p:txBody>
          <a:bodyPr lIns="82124" tIns="41061" rIns="82124" bIns="41061"/>
          <a:lstStyle/>
          <a:p>
            <a:pPr marL="236538" indent="-236538" algn="l" defTabSz="814388" eaLnBrk="1" hangingPunct="1">
              <a:lnSpc>
                <a:spcPct val="100000"/>
              </a:lnSpc>
              <a:spcBef>
                <a:spcPct val="50000"/>
              </a:spcBef>
              <a:buClr>
                <a:srgbClr val="708CA1"/>
              </a:buClr>
              <a:buFont typeface="Wingdings" pitchFamily="2" charset="2"/>
              <a:buChar char="§"/>
              <a:defRPr/>
            </a:pPr>
            <a:r>
              <a:rPr lang="en-US" kern="0" dirty="0">
                <a:latin typeface="+mn-lt"/>
              </a:rPr>
              <a:t>Comprehensive networking technology </a:t>
            </a:r>
            <a:r>
              <a:rPr lang="en-US" kern="0" dirty="0">
                <a:solidFill>
                  <a:srgbClr val="7030A0"/>
                </a:solidFill>
                <a:latin typeface="+mn-lt"/>
              </a:rPr>
              <a:t>teaching</a:t>
            </a:r>
            <a:r>
              <a:rPr lang="en-US" kern="0" dirty="0">
                <a:latin typeface="+mn-lt"/>
              </a:rPr>
              <a:t> and </a:t>
            </a:r>
            <a:r>
              <a:rPr lang="en-US" kern="0" dirty="0">
                <a:solidFill>
                  <a:srgbClr val="7030A0"/>
                </a:solidFill>
                <a:latin typeface="+mn-lt"/>
              </a:rPr>
              <a:t>learning</a:t>
            </a:r>
            <a:r>
              <a:rPr lang="en-US" kern="0" dirty="0">
                <a:latin typeface="+mn-lt"/>
              </a:rPr>
              <a:t> software developed by Cisco Networking Academy</a:t>
            </a:r>
          </a:p>
          <a:p>
            <a:pPr marL="236538" indent="-236538" algn="l" defTabSz="814388" eaLnBrk="1" hangingPunct="1">
              <a:lnSpc>
                <a:spcPct val="100000"/>
              </a:lnSpc>
              <a:spcBef>
                <a:spcPct val="50000"/>
              </a:spcBef>
              <a:buClr>
                <a:srgbClr val="708CA1"/>
              </a:buClr>
              <a:buFont typeface="Wingdings" pitchFamily="2" charset="2"/>
              <a:buChar char="§"/>
              <a:defRPr/>
            </a:pPr>
            <a:endParaRPr lang="en-US" kern="0" dirty="0">
              <a:latin typeface="+mn-lt"/>
            </a:endParaRPr>
          </a:p>
          <a:p>
            <a:pPr marL="236538" indent="-236538" algn="l" defTabSz="814388" eaLnBrk="1" hangingPunct="1">
              <a:lnSpc>
                <a:spcPct val="100000"/>
              </a:lnSpc>
              <a:spcBef>
                <a:spcPct val="50000"/>
              </a:spcBef>
              <a:buClr>
                <a:srgbClr val="708CA1"/>
              </a:buClr>
              <a:buFont typeface="Wingdings" pitchFamily="2" charset="2"/>
              <a:buChar char="§"/>
              <a:defRPr/>
            </a:pPr>
            <a:endParaRPr lang="en-US" kern="0" dirty="0">
              <a:latin typeface="+mn-lt"/>
            </a:endParaRPr>
          </a:p>
          <a:p>
            <a:pPr marL="236538" indent="-236538" algn="l" defTabSz="814388" eaLnBrk="1" hangingPunct="1">
              <a:lnSpc>
                <a:spcPct val="100000"/>
              </a:lnSpc>
              <a:spcBef>
                <a:spcPct val="50000"/>
              </a:spcBef>
              <a:buClr>
                <a:srgbClr val="708CA1"/>
              </a:buClr>
              <a:buFont typeface="Wingdings" pitchFamily="2" charset="2"/>
              <a:buChar char="§"/>
              <a:defRPr/>
            </a:pPr>
            <a:endParaRPr lang="en-US" kern="0" dirty="0">
              <a:latin typeface="+mn-lt"/>
            </a:endParaRPr>
          </a:p>
          <a:p>
            <a:pPr marL="236538" indent="-236538" algn="l" defTabSz="814388" eaLnBrk="1" hangingPunct="1">
              <a:lnSpc>
                <a:spcPct val="100000"/>
              </a:lnSpc>
              <a:spcBef>
                <a:spcPct val="50000"/>
              </a:spcBef>
              <a:buClr>
                <a:srgbClr val="708CA1"/>
              </a:buClr>
              <a:buFont typeface="Wingdings" pitchFamily="2" charset="2"/>
              <a:buChar char="§"/>
              <a:defRPr/>
            </a:pPr>
            <a:endParaRPr lang="en-US" kern="0" dirty="0">
              <a:latin typeface="+mn-lt"/>
            </a:endParaRPr>
          </a:p>
          <a:p>
            <a:pPr marL="236538" indent="-236538" algn="l" defTabSz="814388" eaLnBrk="1" hangingPunct="1">
              <a:lnSpc>
                <a:spcPct val="100000"/>
              </a:lnSpc>
              <a:spcBef>
                <a:spcPct val="50000"/>
              </a:spcBef>
              <a:buClr>
                <a:srgbClr val="708CA1"/>
              </a:buClr>
              <a:buFont typeface="Wingdings" pitchFamily="2" charset="2"/>
              <a:buChar char="§"/>
              <a:defRPr/>
            </a:pPr>
            <a:r>
              <a:rPr lang="en-US" kern="0" dirty="0">
                <a:latin typeface="+mn-lt"/>
              </a:rPr>
              <a:t>Offers a unique combination of </a:t>
            </a:r>
            <a:r>
              <a:rPr lang="en-US" kern="0" dirty="0">
                <a:solidFill>
                  <a:srgbClr val="7030A0"/>
                </a:solidFill>
                <a:latin typeface="+mn-lt"/>
              </a:rPr>
              <a:t>realistic</a:t>
            </a:r>
            <a:r>
              <a:rPr lang="en-US" kern="0" dirty="0">
                <a:latin typeface="+mn-lt"/>
              </a:rPr>
              <a:t> </a:t>
            </a:r>
            <a:r>
              <a:rPr lang="en-US" kern="0" dirty="0">
                <a:solidFill>
                  <a:srgbClr val="7030A0"/>
                </a:solidFill>
                <a:latin typeface="+mn-lt"/>
              </a:rPr>
              <a:t>simulation</a:t>
            </a:r>
            <a:r>
              <a:rPr lang="en-US" kern="0" dirty="0">
                <a:latin typeface="+mn-lt"/>
              </a:rPr>
              <a:t> and </a:t>
            </a:r>
            <a:r>
              <a:rPr lang="en-US" kern="0" dirty="0">
                <a:solidFill>
                  <a:srgbClr val="7030A0"/>
                </a:solidFill>
                <a:latin typeface="+mn-lt"/>
              </a:rPr>
              <a:t>visualization</a:t>
            </a:r>
            <a:r>
              <a:rPr lang="en-US" kern="0" dirty="0">
                <a:latin typeface="+mn-lt"/>
              </a:rPr>
              <a:t> experiences, complex </a:t>
            </a:r>
            <a:r>
              <a:rPr lang="en-US" kern="0" dirty="0">
                <a:solidFill>
                  <a:srgbClr val="7030A0"/>
                </a:solidFill>
                <a:latin typeface="+mn-lt"/>
              </a:rPr>
              <a:t>assessment</a:t>
            </a:r>
            <a:r>
              <a:rPr lang="en-US" kern="0" dirty="0">
                <a:latin typeface="+mn-lt"/>
              </a:rPr>
              <a:t> and </a:t>
            </a:r>
            <a:r>
              <a:rPr lang="en-US" kern="0" dirty="0">
                <a:solidFill>
                  <a:srgbClr val="7030A0"/>
                </a:solidFill>
                <a:latin typeface="+mn-lt"/>
              </a:rPr>
              <a:t>activity authoring </a:t>
            </a:r>
            <a:r>
              <a:rPr lang="en-US" kern="0" dirty="0">
                <a:latin typeface="+mn-lt"/>
              </a:rPr>
              <a:t>capabilities, and opportunities for </a:t>
            </a:r>
            <a:r>
              <a:rPr lang="en-US" kern="0" dirty="0">
                <a:solidFill>
                  <a:srgbClr val="7030A0"/>
                </a:solidFill>
                <a:latin typeface="+mn-lt"/>
              </a:rPr>
              <a:t>multiuser</a:t>
            </a:r>
            <a:r>
              <a:rPr lang="en-US" kern="0" dirty="0">
                <a:latin typeface="+mn-lt"/>
              </a:rPr>
              <a:t> collaboration and competition  </a:t>
            </a:r>
          </a:p>
          <a:p>
            <a:pPr marL="574675" lvl="1" indent="-117475" algn="l" defTabSz="814388" eaLnBrk="1" hangingPunct="1">
              <a:lnSpc>
                <a:spcPct val="95000"/>
              </a:lnSpc>
              <a:spcBef>
                <a:spcPct val="35000"/>
              </a:spcBef>
              <a:buClr>
                <a:srgbClr val="708CA1"/>
              </a:buClr>
              <a:defRPr/>
            </a:pPr>
            <a:endParaRPr lang="en-US" sz="1800" kern="0" dirty="0">
              <a:latin typeface="+mn-lt"/>
            </a:endParaRPr>
          </a:p>
          <a:p>
            <a:pPr marL="236538" indent="-236538" algn="l" defTabSz="814388" eaLnBrk="1" hangingPunct="1">
              <a:lnSpc>
                <a:spcPct val="95000"/>
              </a:lnSpc>
              <a:spcBef>
                <a:spcPct val="50000"/>
              </a:spcBef>
              <a:buClr>
                <a:srgbClr val="708CA1"/>
              </a:buClr>
              <a:buFont typeface="Wingdings" pitchFamily="2" charset="2"/>
              <a:buChar char="§"/>
              <a:defRPr/>
            </a:pPr>
            <a:endParaRPr lang="en-US" sz="1800" kern="0" dirty="0">
              <a:latin typeface="+mn-lt"/>
            </a:endParaRPr>
          </a:p>
        </p:txBody>
      </p:sp>
      <p:pic>
        <p:nvPicPr>
          <p:cNvPr id="13317" name="Picture 5" descr="gPT5Splash.jpg"/>
          <p:cNvPicPr>
            <a:picLocks noChangeAspect="1"/>
          </p:cNvPicPr>
          <p:nvPr/>
        </p:nvPicPr>
        <p:blipFill>
          <a:blip r:embed="rId3" cstate="print"/>
          <a:srcRect/>
          <a:stretch>
            <a:fillRect/>
          </a:stretch>
        </p:blipFill>
        <p:spPr bwMode="auto">
          <a:xfrm>
            <a:off x="2743200" y="2209800"/>
            <a:ext cx="3352800" cy="25146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ChangeArrowheads="1"/>
          </p:cNvSpPr>
          <p:nvPr/>
        </p:nvSpPr>
        <p:spPr bwMode="auto">
          <a:xfrm>
            <a:off x="373063" y="6308725"/>
            <a:ext cx="8391525" cy="549275"/>
          </a:xfrm>
          <a:prstGeom prst="rect">
            <a:avLst/>
          </a:prstGeom>
          <a:gradFill rotWithShape="1">
            <a:gsLst>
              <a:gs pos="0">
                <a:srgbClr val="708CA1">
                  <a:alpha val="56998"/>
                </a:srgbClr>
              </a:gs>
              <a:gs pos="100000">
                <a:srgbClr val="819AAC">
                  <a:alpha val="0"/>
                </a:srgbClr>
              </a:gs>
            </a:gsLst>
            <a:lin ang="5400000" scaled="1"/>
          </a:gradFill>
          <a:ln w="38100" algn="ctr">
            <a:noFill/>
            <a:miter lim="800000"/>
            <a:headEnd/>
            <a:tailEnd/>
          </a:ln>
        </p:spPr>
        <p:txBody>
          <a:bodyPr lIns="82124" tIns="41061" rIns="82124" bIns="41061" anchor="ctr"/>
          <a:lstStyle/>
          <a:p>
            <a:endParaRPr lang="en-US">
              <a:solidFill>
                <a:srgbClr val="000000"/>
              </a:solidFill>
            </a:endParaRPr>
          </a:p>
        </p:txBody>
      </p:sp>
      <p:sp>
        <p:nvSpPr>
          <p:cNvPr id="14339" name="Rectangle 6"/>
          <p:cNvSpPr>
            <a:spLocks noChangeArrowheads="1"/>
          </p:cNvSpPr>
          <p:nvPr/>
        </p:nvSpPr>
        <p:spPr bwMode="auto">
          <a:xfrm rot="-5400000">
            <a:off x="4108450" y="1822450"/>
            <a:ext cx="927100" cy="9144000"/>
          </a:xfrm>
          <a:prstGeom prst="rect">
            <a:avLst/>
          </a:prstGeom>
          <a:gradFill rotWithShape="1">
            <a:gsLst>
              <a:gs pos="0">
                <a:schemeClr val="bg1"/>
              </a:gs>
              <a:gs pos="100000">
                <a:srgbClr val="495B6A">
                  <a:alpha val="0"/>
                </a:srgbClr>
              </a:gs>
            </a:gsLst>
            <a:lin ang="0" scaled="1"/>
          </a:gradFill>
          <a:ln w="9525" algn="ctr">
            <a:noFill/>
            <a:miter lim="800000"/>
            <a:headEnd/>
            <a:tailEnd/>
          </a:ln>
        </p:spPr>
        <p:txBody>
          <a:bodyPr lIns="73025" tIns="36511" rIns="73025" bIns="36511" anchor="ctr"/>
          <a:lstStyle/>
          <a:p>
            <a:endParaRPr lang="en-US">
              <a:solidFill>
                <a:srgbClr val="000000"/>
              </a:solidFill>
            </a:endParaRPr>
          </a:p>
        </p:txBody>
      </p:sp>
      <p:sp>
        <p:nvSpPr>
          <p:cNvPr id="14340" name="Rectangle 6"/>
          <p:cNvSpPr>
            <a:spLocks noChangeArrowheads="1"/>
          </p:cNvSpPr>
          <p:nvPr/>
        </p:nvSpPr>
        <p:spPr bwMode="auto">
          <a:xfrm rot="-5400000">
            <a:off x="3690937" y="1404938"/>
            <a:ext cx="1762125" cy="9144000"/>
          </a:xfrm>
          <a:prstGeom prst="rect">
            <a:avLst/>
          </a:prstGeom>
          <a:gradFill rotWithShape="1">
            <a:gsLst>
              <a:gs pos="0">
                <a:srgbClr val="9EC5E6">
                  <a:alpha val="79999"/>
                </a:srgbClr>
              </a:gs>
              <a:gs pos="100000">
                <a:srgbClr val="495B6A">
                  <a:alpha val="0"/>
                </a:srgbClr>
              </a:gs>
            </a:gsLst>
            <a:lin ang="0" scaled="1"/>
          </a:gradFill>
          <a:ln w="9525" algn="ctr">
            <a:noFill/>
            <a:miter lim="800000"/>
            <a:headEnd/>
            <a:tailEnd/>
          </a:ln>
        </p:spPr>
        <p:txBody>
          <a:bodyPr lIns="73025" tIns="36511" rIns="73025" bIns="36511" anchor="ctr"/>
          <a:lstStyle/>
          <a:p>
            <a:endParaRPr lang="en-US">
              <a:solidFill>
                <a:srgbClr val="000000"/>
              </a:solidFill>
            </a:endParaRPr>
          </a:p>
        </p:txBody>
      </p:sp>
      <p:sp>
        <p:nvSpPr>
          <p:cNvPr id="14341" name="Rectangle 8"/>
          <p:cNvSpPr>
            <a:spLocks noChangeArrowheads="1"/>
          </p:cNvSpPr>
          <p:nvPr/>
        </p:nvSpPr>
        <p:spPr bwMode="auto">
          <a:xfrm>
            <a:off x="222250" y="6121400"/>
            <a:ext cx="8674100" cy="209550"/>
          </a:xfrm>
          <a:prstGeom prst="rect">
            <a:avLst/>
          </a:prstGeom>
          <a:gradFill rotWithShape="1">
            <a:gsLst>
              <a:gs pos="0">
                <a:schemeClr val="tx1">
                  <a:alpha val="45000"/>
                </a:schemeClr>
              </a:gs>
              <a:gs pos="100000">
                <a:schemeClr val="bg1">
                  <a:alpha val="0"/>
                </a:schemeClr>
              </a:gs>
            </a:gsLst>
            <a:path path="shape">
              <a:fillToRect l="50000" t="50000" r="50000" b="50000"/>
            </a:path>
          </a:gradFill>
          <a:ln w="9525" algn="ctr">
            <a:noFill/>
            <a:miter lim="800000"/>
            <a:headEnd/>
            <a:tailEnd/>
          </a:ln>
        </p:spPr>
        <p:txBody>
          <a:bodyPr wrap="none" lIns="73025" tIns="36511" rIns="73025" bIns="36511" anchor="ctr"/>
          <a:lstStyle/>
          <a:p>
            <a:endParaRPr lang="en-US">
              <a:solidFill>
                <a:srgbClr val="000000"/>
              </a:solidFill>
            </a:endParaRPr>
          </a:p>
        </p:txBody>
      </p:sp>
      <p:sp>
        <p:nvSpPr>
          <p:cNvPr id="181" name="Rectangle 9"/>
          <p:cNvSpPr>
            <a:spLocks noChangeArrowheads="1"/>
          </p:cNvSpPr>
          <p:nvPr/>
        </p:nvSpPr>
        <p:spPr bwMode="auto">
          <a:xfrm>
            <a:off x="366713" y="1627188"/>
            <a:ext cx="8397875" cy="4410075"/>
          </a:xfrm>
          <a:prstGeom prst="rect">
            <a:avLst/>
          </a:prstGeom>
          <a:gradFill flip="none" rotWithShape="1">
            <a:gsLst>
              <a:gs pos="0">
                <a:srgbClr val="9EC5E6"/>
              </a:gs>
              <a:gs pos="0">
                <a:srgbClr val="9EC5E6"/>
              </a:gs>
              <a:gs pos="100000">
                <a:schemeClr val="bg1">
                  <a:alpha val="0"/>
                </a:schemeClr>
              </a:gs>
            </a:gsLst>
            <a:lin ang="2700000" scaled="1"/>
            <a:tileRect/>
          </a:gradFill>
          <a:ln w="38100" algn="ctr">
            <a:noFill/>
            <a:miter lim="800000"/>
            <a:headEnd/>
            <a:tailEnd/>
          </a:ln>
        </p:spPr>
        <p:txBody>
          <a:bodyPr lIns="82124" tIns="41061" rIns="82124" bIns="41061" anchor="ctr"/>
          <a:lstStyle/>
          <a:p>
            <a:pPr>
              <a:defRPr/>
            </a:pPr>
            <a:endParaRPr lang="en-US">
              <a:solidFill>
                <a:srgbClr val="000000"/>
              </a:solidFill>
              <a:latin typeface="Arial" pitchFamily="34" charset="0"/>
            </a:endParaRPr>
          </a:p>
        </p:txBody>
      </p:sp>
      <p:sp>
        <p:nvSpPr>
          <p:cNvPr id="14343" name="AutoShape 11"/>
          <p:cNvSpPr>
            <a:spLocks noChangeArrowheads="1"/>
          </p:cNvSpPr>
          <p:nvPr/>
        </p:nvSpPr>
        <p:spPr bwMode="auto">
          <a:xfrm>
            <a:off x="438150" y="1697038"/>
            <a:ext cx="8255000" cy="3694112"/>
          </a:xfrm>
          <a:prstGeom prst="roundRect">
            <a:avLst>
              <a:gd name="adj" fmla="val 1944"/>
            </a:avLst>
          </a:prstGeom>
          <a:gradFill rotWithShape="1">
            <a:gsLst>
              <a:gs pos="0">
                <a:schemeClr val="bg1">
                  <a:alpha val="25000"/>
                </a:schemeClr>
              </a:gs>
              <a:gs pos="100000">
                <a:schemeClr val="bg1">
                  <a:alpha val="0"/>
                </a:schemeClr>
              </a:gs>
            </a:gsLst>
            <a:path path="rect">
              <a:fillToRect r="100000" b="100000"/>
            </a:path>
          </a:gradFill>
          <a:ln w="9525" algn="ctr">
            <a:noFill/>
            <a:round/>
            <a:headEnd/>
            <a:tailEnd/>
          </a:ln>
        </p:spPr>
        <p:txBody>
          <a:bodyPr lIns="73025" tIns="36511" rIns="73025" bIns="36511" anchor="ctr"/>
          <a:lstStyle/>
          <a:p>
            <a:endParaRPr lang="en-US">
              <a:solidFill>
                <a:srgbClr val="000000"/>
              </a:solidFill>
            </a:endParaRPr>
          </a:p>
        </p:txBody>
      </p:sp>
      <p:sp>
        <p:nvSpPr>
          <p:cNvPr id="14344" name="Rectangle 28"/>
          <p:cNvSpPr>
            <a:spLocks noChangeArrowheads="1"/>
          </p:cNvSpPr>
          <p:nvPr/>
        </p:nvSpPr>
        <p:spPr bwMode="auto">
          <a:xfrm flipV="1">
            <a:off x="366713" y="6037263"/>
            <a:ext cx="8391525" cy="190500"/>
          </a:xfrm>
          <a:prstGeom prst="rect">
            <a:avLst/>
          </a:prstGeom>
          <a:solidFill>
            <a:srgbClr val="708CA1"/>
          </a:solidFill>
          <a:ln w="38100" algn="ctr">
            <a:noFill/>
            <a:miter lim="800000"/>
            <a:headEnd/>
            <a:tailEnd/>
          </a:ln>
        </p:spPr>
        <p:txBody>
          <a:bodyPr lIns="82124" tIns="41061" rIns="82124" bIns="41061" anchor="ctr"/>
          <a:lstStyle/>
          <a:p>
            <a:endParaRPr lang="en-US">
              <a:solidFill>
                <a:srgbClr val="000000"/>
              </a:solidFill>
            </a:endParaRPr>
          </a:p>
        </p:txBody>
      </p:sp>
      <p:sp>
        <p:nvSpPr>
          <p:cNvPr id="14345" name="Rectangle 19"/>
          <p:cNvSpPr>
            <a:spLocks noGrp="1" noChangeArrowheads="1"/>
          </p:cNvSpPr>
          <p:nvPr>
            <p:ph type="title" idx="4294967295"/>
          </p:nvPr>
        </p:nvSpPr>
        <p:spPr>
          <a:xfrm>
            <a:off x="655638" y="609600"/>
            <a:ext cx="8145462" cy="838200"/>
          </a:xfrm>
        </p:spPr>
        <p:txBody>
          <a:bodyPr/>
          <a:lstStyle/>
          <a:p>
            <a:pPr eaLnBrk="1" hangingPunct="1"/>
            <a:r>
              <a:rPr lang="en-US" smtClean="0">
                <a:solidFill>
                  <a:srgbClr val="718DA2"/>
                </a:solidFill>
              </a:rPr>
              <a:t>Key E-Learning Component</a:t>
            </a:r>
            <a:endParaRPr lang="en-US" smtClean="0"/>
          </a:p>
        </p:txBody>
      </p:sp>
      <p:sp>
        <p:nvSpPr>
          <p:cNvPr id="14346" name="Rectangle 20"/>
          <p:cNvSpPr>
            <a:spLocks noGrp="1" noChangeArrowheads="1"/>
          </p:cNvSpPr>
          <p:nvPr>
            <p:ph type="body" idx="4294967295"/>
          </p:nvPr>
        </p:nvSpPr>
        <p:spPr>
          <a:xfrm>
            <a:off x="655638" y="1828800"/>
            <a:ext cx="7940675" cy="3571875"/>
          </a:xfrm>
        </p:spPr>
        <p:txBody>
          <a:bodyPr/>
          <a:lstStyle/>
          <a:p>
            <a:pPr eaLnBrk="1" hangingPunct="1"/>
            <a:r>
              <a:rPr lang="en-US" sz="2000" smtClean="0"/>
              <a:t>Learning theories stress early hands-on experiences </a:t>
            </a:r>
          </a:p>
          <a:p>
            <a:pPr eaLnBrk="1" hangingPunct="1"/>
            <a:r>
              <a:rPr lang="en-US" sz="2000" smtClean="0"/>
              <a:t>Key components of Networking Academy e-learning strategy include</a:t>
            </a:r>
          </a:p>
          <a:p>
            <a:pPr lvl="1" eaLnBrk="1" hangingPunct="1">
              <a:lnSpc>
                <a:spcPct val="100000"/>
              </a:lnSpc>
              <a:buFont typeface="Wingdings" pitchFamily="2" charset="2"/>
              <a:buNone/>
            </a:pPr>
            <a:r>
              <a:rPr lang="en-US" sz="1800" smtClean="0"/>
              <a:t> In-person, hands-on labs with real equipment</a:t>
            </a:r>
          </a:p>
          <a:p>
            <a:pPr lvl="1" eaLnBrk="1" hangingPunct="1">
              <a:lnSpc>
                <a:spcPct val="100000"/>
              </a:lnSpc>
              <a:buFont typeface="Wingdings" pitchFamily="2" charset="2"/>
              <a:buNone/>
            </a:pPr>
            <a:r>
              <a:rPr lang="en-US" sz="1800" smtClean="0"/>
              <a:t> Online curriculum and assessment</a:t>
            </a:r>
          </a:p>
          <a:p>
            <a:pPr lvl="1" eaLnBrk="1" hangingPunct="1">
              <a:lnSpc>
                <a:spcPct val="100000"/>
              </a:lnSpc>
              <a:buFont typeface="Wingdings" pitchFamily="2" charset="2"/>
              <a:buNone/>
            </a:pPr>
            <a:r>
              <a:rPr lang="en-US" sz="1800" smtClean="0"/>
              <a:t> Cisco Packet Tracer</a:t>
            </a:r>
          </a:p>
          <a:p>
            <a:pPr lvl="1" eaLnBrk="1" hangingPunct="1">
              <a:lnSpc>
                <a:spcPct val="100000"/>
              </a:lnSpc>
              <a:buFont typeface="Wingdings" pitchFamily="2" charset="2"/>
              <a:buNone/>
            </a:pPr>
            <a:r>
              <a:rPr lang="en-US" sz="1800" smtClean="0"/>
              <a:t> Instructor</a:t>
            </a:r>
          </a:p>
          <a:p>
            <a:pPr lvl="1" eaLnBrk="1" hangingPunct="1">
              <a:lnSpc>
                <a:spcPct val="100000"/>
              </a:lnSpc>
              <a:buFont typeface="Wingdings" pitchFamily="2" charset="2"/>
              <a:buNone/>
            </a:pPr>
            <a:r>
              <a:rPr lang="en-US" sz="1800" smtClean="0"/>
              <a:t> Collaboration Tools</a:t>
            </a:r>
          </a:p>
          <a:p>
            <a:pPr eaLnBrk="1" hangingPunct="1">
              <a:lnSpc>
                <a:spcPct val="100000"/>
              </a:lnSpc>
            </a:pPr>
            <a:r>
              <a:rPr lang="en-US" sz="2000" smtClean="0"/>
              <a:t>Learning cycles alternating both Packet Tracer activities and in-person, hands-on lab experiences with real equipment are a best practice for teaching CCNA-level networking to beginners</a:t>
            </a:r>
          </a:p>
          <a:p>
            <a:pPr eaLnBrk="1" hangingPunct="1"/>
            <a:endParaRPr lang="en-US" smtClean="0"/>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ChangeArrowheads="1"/>
          </p:cNvSpPr>
          <p:nvPr/>
        </p:nvSpPr>
        <p:spPr bwMode="auto">
          <a:xfrm rot="-5400000">
            <a:off x="2762250" y="476250"/>
            <a:ext cx="3619500" cy="9144000"/>
          </a:xfrm>
          <a:prstGeom prst="rect">
            <a:avLst/>
          </a:prstGeom>
          <a:gradFill rotWithShape="1">
            <a:gsLst>
              <a:gs pos="0">
                <a:srgbClr val="9EC5E6">
                  <a:alpha val="79999"/>
                </a:srgbClr>
              </a:gs>
              <a:gs pos="100000">
                <a:srgbClr val="495B6A">
                  <a:alpha val="0"/>
                </a:srgbClr>
              </a:gs>
            </a:gsLst>
            <a:lin ang="0" scaled="1"/>
          </a:gradFill>
          <a:ln w="9525" algn="ctr">
            <a:noFill/>
            <a:miter lim="800000"/>
            <a:headEnd/>
            <a:tailEnd/>
          </a:ln>
        </p:spPr>
        <p:txBody>
          <a:bodyPr lIns="73025" tIns="36511" rIns="73025" bIns="36511" anchor="ctr"/>
          <a:lstStyle/>
          <a:p>
            <a:endParaRPr lang="en-US" sz="1800"/>
          </a:p>
        </p:txBody>
      </p:sp>
      <p:sp>
        <p:nvSpPr>
          <p:cNvPr id="15363" name="Rectangle 2"/>
          <p:cNvSpPr>
            <a:spLocks noGrp="1" noChangeArrowheads="1"/>
          </p:cNvSpPr>
          <p:nvPr>
            <p:ph type="title" idx="4294967295"/>
          </p:nvPr>
        </p:nvSpPr>
        <p:spPr>
          <a:xfrm>
            <a:off x="533400" y="457200"/>
            <a:ext cx="8145463" cy="838200"/>
          </a:xfrm>
        </p:spPr>
        <p:txBody>
          <a:bodyPr/>
          <a:lstStyle/>
          <a:p>
            <a:pPr eaLnBrk="1" hangingPunct="1"/>
            <a:r>
              <a:rPr lang="en-US" smtClean="0"/>
              <a:t>Overview PPT Presentation</a:t>
            </a:r>
          </a:p>
        </p:txBody>
      </p:sp>
      <p:sp>
        <p:nvSpPr>
          <p:cNvPr id="4" name="Rectangle 3"/>
          <p:cNvSpPr txBox="1">
            <a:spLocks noChangeArrowheads="1"/>
          </p:cNvSpPr>
          <p:nvPr/>
        </p:nvSpPr>
        <p:spPr bwMode="auto">
          <a:xfrm>
            <a:off x="533400" y="1905000"/>
            <a:ext cx="8153400" cy="4724400"/>
          </a:xfrm>
          <a:prstGeom prst="rect">
            <a:avLst/>
          </a:prstGeom>
          <a:noFill/>
          <a:ln w="9525" algn="ctr">
            <a:noFill/>
            <a:miter lim="800000"/>
            <a:headEnd/>
            <a:tailEnd/>
          </a:ln>
        </p:spPr>
        <p:txBody>
          <a:bodyPr lIns="82124" tIns="41061" rIns="82124" bIns="41061"/>
          <a:lstStyle/>
          <a:p>
            <a:pPr marL="236538" indent="-236538" algn="l" defTabSz="814388" eaLnBrk="1" hangingPunct="1">
              <a:lnSpc>
                <a:spcPct val="95000"/>
              </a:lnSpc>
              <a:spcBef>
                <a:spcPct val="50000"/>
              </a:spcBef>
              <a:buClr>
                <a:srgbClr val="708CA1"/>
              </a:buClr>
              <a:defRPr/>
            </a:pPr>
            <a:r>
              <a:rPr lang="en-US" kern="0" dirty="0">
                <a:latin typeface="+mn-lt"/>
              </a:rPr>
              <a:t>Available on Packet Tracer Resource page of Academy Connection</a:t>
            </a:r>
          </a:p>
          <a:p>
            <a:pPr marL="236538" indent="-236538" algn="l" defTabSz="814388" eaLnBrk="1" hangingPunct="1">
              <a:lnSpc>
                <a:spcPct val="95000"/>
              </a:lnSpc>
              <a:spcBef>
                <a:spcPct val="50000"/>
              </a:spcBef>
              <a:buClr>
                <a:srgbClr val="708CA1"/>
              </a:buClr>
              <a:buFont typeface="Wingdings" pitchFamily="2" charset="2"/>
              <a:buChar char="§"/>
              <a:defRPr/>
            </a:pPr>
            <a:r>
              <a:rPr lang="en-US" kern="0" dirty="0">
                <a:latin typeface="+mn-lt"/>
              </a:rPr>
              <a:t>Cisco Packet Tracer Overview </a:t>
            </a:r>
          </a:p>
          <a:p>
            <a:pPr marL="236538" indent="-236538" algn="l" defTabSz="814388" eaLnBrk="1" hangingPunct="1">
              <a:lnSpc>
                <a:spcPct val="95000"/>
              </a:lnSpc>
              <a:spcBef>
                <a:spcPct val="50000"/>
              </a:spcBef>
              <a:buClr>
                <a:srgbClr val="708CA1"/>
              </a:buClr>
              <a:buFont typeface="Wingdings" pitchFamily="2" charset="2"/>
              <a:buChar char="§"/>
              <a:defRPr/>
            </a:pPr>
            <a:r>
              <a:rPr lang="en-US" kern="0" dirty="0">
                <a:latin typeface="+mn-lt"/>
              </a:rPr>
              <a:t>Packet Tracker Key Features </a:t>
            </a:r>
          </a:p>
          <a:p>
            <a:pPr marL="236538" indent="-236538" algn="l" defTabSz="814388" eaLnBrk="1" hangingPunct="1">
              <a:lnSpc>
                <a:spcPct val="95000"/>
              </a:lnSpc>
              <a:spcBef>
                <a:spcPct val="50000"/>
              </a:spcBef>
              <a:buClr>
                <a:srgbClr val="708CA1"/>
              </a:buClr>
              <a:buFont typeface="Wingdings" pitchFamily="2" charset="2"/>
              <a:buChar char="§"/>
              <a:defRPr/>
            </a:pPr>
            <a:r>
              <a:rPr lang="en-US" kern="0" dirty="0">
                <a:latin typeface="+mn-lt"/>
              </a:rPr>
              <a:t>Packet Tracer 5.2 </a:t>
            </a:r>
          </a:p>
          <a:p>
            <a:pPr marL="236538" indent="-236538" algn="l" defTabSz="814388" eaLnBrk="1" hangingPunct="1">
              <a:lnSpc>
                <a:spcPct val="95000"/>
              </a:lnSpc>
              <a:spcBef>
                <a:spcPct val="50000"/>
              </a:spcBef>
              <a:buClr>
                <a:srgbClr val="708CA1"/>
              </a:buClr>
              <a:buFont typeface="Wingdings" pitchFamily="2" charset="2"/>
              <a:buChar char="§"/>
              <a:defRPr/>
            </a:pPr>
            <a:r>
              <a:rPr lang="en-US" kern="0" dirty="0">
                <a:latin typeface="+mn-lt"/>
              </a:rPr>
              <a:t>Packet Tracer Key Benefits</a:t>
            </a:r>
          </a:p>
          <a:p>
            <a:pPr marL="236538" indent="-236538" algn="l" defTabSz="814388" eaLnBrk="1" hangingPunct="1">
              <a:lnSpc>
                <a:spcPct val="95000"/>
              </a:lnSpc>
              <a:spcBef>
                <a:spcPct val="50000"/>
              </a:spcBef>
              <a:buClr>
                <a:srgbClr val="708CA1"/>
              </a:buClr>
              <a:buFont typeface="Wingdings" pitchFamily="2" charset="2"/>
              <a:buChar char="§"/>
              <a:defRPr/>
            </a:pPr>
            <a:r>
              <a:rPr lang="en-US" kern="0" dirty="0">
                <a:latin typeface="+mn-lt"/>
              </a:rPr>
              <a:t>Summary</a:t>
            </a:r>
          </a:p>
        </p:txBody>
      </p:sp>
      <p:pic>
        <p:nvPicPr>
          <p:cNvPr id="15365" name="Picture 2"/>
          <p:cNvPicPr>
            <a:picLocks noChangeAspect="1" noChangeArrowheads="1"/>
          </p:cNvPicPr>
          <p:nvPr/>
        </p:nvPicPr>
        <p:blipFill>
          <a:blip r:embed="rId3" cstate="print"/>
          <a:srcRect/>
          <a:stretch>
            <a:fillRect/>
          </a:stretch>
        </p:blipFill>
        <p:spPr bwMode="auto">
          <a:xfrm>
            <a:off x="5368925" y="2895600"/>
            <a:ext cx="3089275" cy="1905000"/>
          </a:xfrm>
          <a:prstGeom prst="rect">
            <a:avLst/>
          </a:prstGeom>
          <a:noFill/>
          <a:ln w="9525" algn="ctr">
            <a:noFill/>
            <a:miter lim="800000"/>
            <a:headEnd/>
            <a:tailEnd/>
          </a:ln>
        </p:spPr>
      </p:pic>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title"/>
          </p:nvPr>
        </p:nvSpPr>
        <p:spPr>
          <a:xfrm>
            <a:off x="533400" y="457200"/>
            <a:ext cx="8145463" cy="838200"/>
          </a:xfrm>
        </p:spPr>
        <p:txBody>
          <a:bodyPr/>
          <a:lstStyle/>
          <a:p>
            <a:pPr eaLnBrk="1" hangingPunct="1"/>
            <a:r>
              <a:rPr lang="en-US" smtClean="0"/>
              <a:t>Packet Tracer 5.2</a:t>
            </a:r>
          </a:p>
        </p:txBody>
      </p:sp>
      <p:sp>
        <p:nvSpPr>
          <p:cNvPr id="16387" name="Rectangle 4"/>
          <p:cNvSpPr>
            <a:spLocks noGrp="1" noChangeArrowheads="1"/>
          </p:cNvSpPr>
          <p:nvPr>
            <p:ph idx="1"/>
          </p:nvPr>
        </p:nvSpPr>
        <p:spPr>
          <a:xfrm>
            <a:off x="533400" y="1371600"/>
            <a:ext cx="7924800" cy="4724400"/>
          </a:xfrm>
        </p:spPr>
        <p:txBody>
          <a:bodyPr/>
          <a:lstStyle/>
          <a:p>
            <a:pPr eaLnBrk="1" hangingPunct="1"/>
            <a:r>
              <a:rPr lang="en-US" dirty="0" smtClean="0"/>
              <a:t>New features relevant to ITE PC</a:t>
            </a:r>
          </a:p>
          <a:p>
            <a:pPr lvl="1" eaLnBrk="1" hangingPunct="1"/>
            <a:r>
              <a:rPr lang="en-US" dirty="0" smtClean="0"/>
              <a:t>A new laptop device</a:t>
            </a:r>
          </a:p>
          <a:p>
            <a:pPr lvl="1" eaLnBrk="1" hangingPunct="1"/>
            <a:r>
              <a:rPr lang="en-US" dirty="0" smtClean="0"/>
              <a:t>Improved Linksys models</a:t>
            </a:r>
          </a:p>
          <a:p>
            <a:pPr lvl="1" eaLnBrk="1" hangingPunct="1"/>
            <a:r>
              <a:rPr lang="en-US" dirty="0" smtClean="0"/>
              <a:t>Wireless Security</a:t>
            </a:r>
          </a:p>
          <a:p>
            <a:pPr eaLnBrk="1" hangingPunct="1"/>
            <a:r>
              <a:rPr lang="en-US" dirty="0" smtClean="0"/>
              <a:t>To download PT 5.2 and more, go to </a:t>
            </a:r>
            <a:br>
              <a:rPr lang="en-US" dirty="0" smtClean="0"/>
            </a:br>
            <a:r>
              <a:rPr lang="en-US" dirty="0" smtClean="0"/>
              <a:t>PT Resource page on Academy </a:t>
            </a:r>
            <a:br>
              <a:rPr lang="en-US" dirty="0" smtClean="0"/>
            </a:br>
            <a:r>
              <a:rPr lang="en-US" dirty="0" smtClean="0"/>
              <a:t>Connection by selecting PT banner</a:t>
            </a:r>
          </a:p>
          <a:p>
            <a:pPr eaLnBrk="1" hangingPunct="1"/>
            <a:endParaRPr lang="en-US" dirty="0" smtClean="0"/>
          </a:p>
        </p:txBody>
      </p:sp>
      <p:pic>
        <p:nvPicPr>
          <p:cNvPr id="16388" name="Picture 5"/>
          <p:cNvPicPr>
            <a:picLocks noChangeAspect="1" noChangeArrowheads="1"/>
          </p:cNvPicPr>
          <p:nvPr/>
        </p:nvPicPr>
        <p:blipFill>
          <a:blip r:embed="rId3" cstate="print"/>
          <a:srcRect/>
          <a:stretch>
            <a:fillRect/>
          </a:stretch>
        </p:blipFill>
        <p:spPr bwMode="auto">
          <a:xfrm>
            <a:off x="6096000" y="4572000"/>
            <a:ext cx="2438400" cy="1473200"/>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fade">
                                      <p:cBhvr>
                                        <p:cTn id="7" dur="2000"/>
                                        <p:tgtEl>
                                          <p:spTgt spid="1638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387">
                                            <p:txEl>
                                              <p:pRg st="1" end="1"/>
                                            </p:txEl>
                                          </p:spTgt>
                                        </p:tgtEl>
                                        <p:attrNameLst>
                                          <p:attrName>style.visibility</p:attrName>
                                        </p:attrNameLst>
                                      </p:cBhvr>
                                      <p:to>
                                        <p:strVal val="visible"/>
                                      </p:to>
                                    </p:set>
                                    <p:animEffect transition="in" filter="fade">
                                      <p:cBhvr>
                                        <p:cTn id="10" dur="2000"/>
                                        <p:tgtEl>
                                          <p:spTgt spid="1638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animEffect transition="in" filter="fade">
                                      <p:cBhvr>
                                        <p:cTn id="13" dur="2000"/>
                                        <p:tgtEl>
                                          <p:spTgt spid="16387">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387">
                                            <p:txEl>
                                              <p:pRg st="3" end="3"/>
                                            </p:txEl>
                                          </p:spTgt>
                                        </p:tgtEl>
                                        <p:attrNameLst>
                                          <p:attrName>style.visibility</p:attrName>
                                        </p:attrNameLst>
                                      </p:cBhvr>
                                      <p:to>
                                        <p:strVal val="visible"/>
                                      </p:to>
                                    </p:set>
                                    <p:animEffect transition="in" filter="fade">
                                      <p:cBhvr>
                                        <p:cTn id="16" dur="2000"/>
                                        <p:tgtEl>
                                          <p:spTgt spid="16387">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6387">
                                            <p:txEl>
                                              <p:pRg st="4" end="4"/>
                                            </p:txEl>
                                          </p:spTgt>
                                        </p:tgtEl>
                                        <p:attrNameLst>
                                          <p:attrName>style.visibility</p:attrName>
                                        </p:attrNameLst>
                                      </p:cBhvr>
                                      <p:to>
                                        <p:strVal val="visible"/>
                                      </p:to>
                                    </p:set>
                                    <p:animEffect transition="in" filter="fade">
                                      <p:cBhvr>
                                        <p:cTn id="21" dur="2000"/>
                                        <p:tgtEl>
                                          <p:spTgt spid="16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7411" name="Rectangle 3"/>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17412" name="Rectangle 4"/>
          <p:cNvSpPr>
            <a:spLocks noChangeArrowheads="1"/>
          </p:cNvSpPr>
          <p:nvPr/>
        </p:nvSpPr>
        <p:spPr bwMode="auto">
          <a:xfrm>
            <a:off x="639763" y="2765425"/>
            <a:ext cx="3779837" cy="838200"/>
          </a:xfrm>
          <a:prstGeom prst="rect">
            <a:avLst/>
          </a:prstGeom>
          <a:noFill/>
          <a:ln w="9525" algn="ctr">
            <a:noFill/>
            <a:miter lim="800000"/>
            <a:headEnd/>
            <a:tailEnd/>
          </a:ln>
        </p:spPr>
        <p:txBody>
          <a:bodyPr lIns="82124" tIns="41061" rIns="82124" bIns="41061" anchor="ctr"/>
          <a:lstStyle/>
          <a:p>
            <a:pPr algn="l" defTabSz="814388" eaLnBrk="1" hangingPunct="1"/>
            <a:r>
              <a:rPr lang="en-US" sz="3000">
                <a:solidFill>
                  <a:srgbClr val="FFFFFF"/>
                </a:solidFill>
              </a:rPr>
              <a:t>Creating and Arranging Devices</a:t>
            </a: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5"/>
          <p:cNvPicPr>
            <a:picLocks noChangeAspect="1" noChangeArrowheads="1"/>
          </p:cNvPicPr>
          <p:nvPr/>
        </p:nvPicPr>
        <p:blipFill>
          <a:blip r:embed="rId3" cstate="print"/>
          <a:srcRect/>
          <a:stretch>
            <a:fillRect/>
          </a:stretch>
        </p:blipFill>
        <p:spPr bwMode="auto">
          <a:xfrm>
            <a:off x="336550" y="1430338"/>
            <a:ext cx="8677275" cy="5210175"/>
          </a:xfrm>
          <a:prstGeom prst="rect">
            <a:avLst/>
          </a:prstGeom>
          <a:noFill/>
          <a:ln w="3175" algn="ctr">
            <a:solidFill>
              <a:schemeClr val="tx1"/>
            </a:solidFill>
            <a:miter lim="800000"/>
            <a:headEnd/>
            <a:tailEnd/>
          </a:ln>
        </p:spPr>
      </p:pic>
      <p:sp>
        <p:nvSpPr>
          <p:cNvPr id="18435" name="Rectangle 3"/>
          <p:cNvSpPr>
            <a:spLocks noGrp="1" noChangeArrowheads="1"/>
          </p:cNvSpPr>
          <p:nvPr>
            <p:ph type="title"/>
          </p:nvPr>
        </p:nvSpPr>
        <p:spPr>
          <a:xfrm>
            <a:off x="655638" y="798513"/>
            <a:ext cx="8145462" cy="495300"/>
          </a:xfrm>
        </p:spPr>
        <p:txBody>
          <a:bodyPr/>
          <a:lstStyle/>
          <a:p>
            <a:pPr eaLnBrk="1" hangingPunct="1"/>
            <a:r>
              <a:rPr lang="en-US" sz="3000" smtClean="0"/>
              <a:t>Create the Devices</a:t>
            </a:r>
          </a:p>
        </p:txBody>
      </p:sp>
      <p:grpSp>
        <p:nvGrpSpPr>
          <p:cNvPr id="18436" name="Group 14"/>
          <p:cNvGrpSpPr>
            <a:grpSpLocks/>
          </p:cNvGrpSpPr>
          <p:nvPr/>
        </p:nvGrpSpPr>
        <p:grpSpPr bwMode="auto">
          <a:xfrm>
            <a:off x="5889625" y="2005013"/>
            <a:ext cx="2551113" cy="852487"/>
            <a:chOff x="3710" y="1191"/>
            <a:chExt cx="1607" cy="537"/>
          </a:xfrm>
        </p:grpSpPr>
        <p:sp>
          <p:nvSpPr>
            <p:cNvPr id="18449" name="Text Box 4"/>
            <p:cNvSpPr txBox="1">
              <a:spLocks noChangeArrowheads="1"/>
            </p:cNvSpPr>
            <p:nvPr/>
          </p:nvSpPr>
          <p:spPr bwMode="auto">
            <a:xfrm>
              <a:off x="3710" y="1196"/>
              <a:ext cx="1008" cy="532"/>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1. Click the Select tool, if necessary.</a:t>
              </a:r>
            </a:p>
          </p:txBody>
        </p:sp>
        <p:sp>
          <p:nvSpPr>
            <p:cNvPr id="18450" name="Line 5"/>
            <p:cNvSpPr>
              <a:spLocks noChangeShapeType="1"/>
            </p:cNvSpPr>
            <p:nvPr/>
          </p:nvSpPr>
          <p:spPr bwMode="auto">
            <a:xfrm flipV="1">
              <a:off x="4719" y="1191"/>
              <a:ext cx="598" cy="214"/>
            </a:xfrm>
            <a:prstGeom prst="line">
              <a:avLst/>
            </a:prstGeom>
            <a:noFill/>
            <a:ln w="25400">
              <a:solidFill>
                <a:schemeClr val="accent2"/>
              </a:solidFill>
              <a:round/>
              <a:headEnd/>
              <a:tailEnd type="triangle" w="lg" len="lg"/>
            </a:ln>
          </p:spPr>
          <p:txBody>
            <a:bodyPr lIns="82124" tIns="41061" rIns="82124" bIns="41061"/>
            <a:lstStyle/>
            <a:p>
              <a:endParaRPr lang="en-ZA"/>
            </a:p>
          </p:txBody>
        </p:sp>
      </p:grpSp>
      <p:sp>
        <p:nvSpPr>
          <p:cNvPr id="18437" name="Text Box 6"/>
          <p:cNvSpPr txBox="1">
            <a:spLocks noChangeArrowheads="1"/>
          </p:cNvSpPr>
          <p:nvPr/>
        </p:nvSpPr>
        <p:spPr bwMode="auto">
          <a:xfrm>
            <a:off x="3316288" y="2162175"/>
            <a:ext cx="2700337" cy="330200"/>
          </a:xfrm>
          <a:prstGeom prst="rect">
            <a:avLst/>
          </a:prstGeom>
          <a:noFill/>
          <a:ln w="9525" algn="ctr">
            <a:noFill/>
            <a:miter lim="800000"/>
            <a:headEnd/>
            <a:tailEnd/>
          </a:ln>
        </p:spPr>
        <p:txBody>
          <a:bodyPr lIns="82124" tIns="41061" rIns="82124" bIns="41061">
            <a:spAutoFit/>
          </a:bodyPr>
          <a:lstStyle/>
          <a:p>
            <a:pPr algn="l" defTabSz="814388">
              <a:spcBef>
                <a:spcPct val="50000"/>
              </a:spcBef>
            </a:pPr>
            <a:r>
              <a:rPr lang="en-US" sz="1800" b="1"/>
              <a:t>To create a device:</a:t>
            </a:r>
          </a:p>
        </p:txBody>
      </p:sp>
      <p:grpSp>
        <p:nvGrpSpPr>
          <p:cNvPr id="18438" name="Group 16"/>
          <p:cNvGrpSpPr>
            <a:grpSpLocks/>
          </p:cNvGrpSpPr>
          <p:nvPr/>
        </p:nvGrpSpPr>
        <p:grpSpPr bwMode="auto">
          <a:xfrm>
            <a:off x="2263775" y="4297363"/>
            <a:ext cx="1282700" cy="1522412"/>
            <a:chOff x="1426" y="2635"/>
            <a:chExt cx="808" cy="959"/>
          </a:xfrm>
        </p:grpSpPr>
        <p:sp>
          <p:nvSpPr>
            <p:cNvPr id="18447" name="Text Box 7"/>
            <p:cNvSpPr txBox="1">
              <a:spLocks noChangeArrowheads="1"/>
            </p:cNvSpPr>
            <p:nvPr/>
          </p:nvSpPr>
          <p:spPr bwMode="auto">
            <a:xfrm>
              <a:off x="1426" y="2635"/>
              <a:ext cx="808" cy="376"/>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3. Choose a device.</a:t>
              </a:r>
            </a:p>
          </p:txBody>
        </p:sp>
        <p:sp>
          <p:nvSpPr>
            <p:cNvPr id="18448" name="Line 8"/>
            <p:cNvSpPr>
              <a:spLocks noChangeShapeType="1"/>
            </p:cNvSpPr>
            <p:nvPr/>
          </p:nvSpPr>
          <p:spPr bwMode="auto">
            <a:xfrm flipH="1">
              <a:off x="1696" y="3010"/>
              <a:ext cx="102" cy="584"/>
            </a:xfrm>
            <a:prstGeom prst="line">
              <a:avLst/>
            </a:prstGeom>
            <a:noFill/>
            <a:ln w="25400">
              <a:solidFill>
                <a:schemeClr val="accent2"/>
              </a:solidFill>
              <a:round/>
              <a:headEnd/>
              <a:tailEnd type="triangle" w="lg" len="lg"/>
            </a:ln>
          </p:spPr>
          <p:txBody>
            <a:bodyPr lIns="82124" tIns="41061" rIns="82124" bIns="41061"/>
            <a:lstStyle/>
            <a:p>
              <a:endParaRPr lang="en-ZA"/>
            </a:p>
          </p:txBody>
        </p:sp>
      </p:grpSp>
      <p:grpSp>
        <p:nvGrpSpPr>
          <p:cNvPr id="18439" name="Group 15"/>
          <p:cNvGrpSpPr>
            <a:grpSpLocks/>
          </p:cNvGrpSpPr>
          <p:nvPr/>
        </p:nvGrpSpPr>
        <p:grpSpPr bwMode="auto">
          <a:xfrm>
            <a:off x="450850" y="4065588"/>
            <a:ext cx="1473200" cy="1739900"/>
            <a:chOff x="284" y="2489"/>
            <a:chExt cx="928" cy="1096"/>
          </a:xfrm>
        </p:grpSpPr>
        <p:sp>
          <p:nvSpPr>
            <p:cNvPr id="18445" name="Line 9"/>
            <p:cNvSpPr>
              <a:spLocks noChangeShapeType="1"/>
            </p:cNvSpPr>
            <p:nvPr/>
          </p:nvSpPr>
          <p:spPr bwMode="auto">
            <a:xfrm flipH="1">
              <a:off x="445" y="2862"/>
              <a:ext cx="255" cy="723"/>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18446" name="Text Box 10"/>
            <p:cNvSpPr txBox="1">
              <a:spLocks noChangeArrowheads="1"/>
            </p:cNvSpPr>
            <p:nvPr/>
          </p:nvSpPr>
          <p:spPr bwMode="auto">
            <a:xfrm>
              <a:off x="284" y="2489"/>
              <a:ext cx="928" cy="376"/>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2. Choose a device type.</a:t>
              </a:r>
            </a:p>
          </p:txBody>
        </p:sp>
      </p:grpSp>
      <p:grpSp>
        <p:nvGrpSpPr>
          <p:cNvPr id="18440" name="Group 23"/>
          <p:cNvGrpSpPr>
            <a:grpSpLocks/>
          </p:cNvGrpSpPr>
          <p:nvPr/>
        </p:nvGrpSpPr>
        <p:grpSpPr bwMode="auto">
          <a:xfrm>
            <a:off x="1671638" y="2257425"/>
            <a:ext cx="2979737" cy="1233488"/>
            <a:chOff x="1053" y="1350"/>
            <a:chExt cx="1877" cy="777"/>
          </a:xfrm>
        </p:grpSpPr>
        <p:pic>
          <p:nvPicPr>
            <p:cNvPr id="18441" name="Picture 22"/>
            <p:cNvPicPr>
              <a:picLocks noChangeAspect="1" noChangeArrowheads="1"/>
            </p:cNvPicPr>
            <p:nvPr/>
          </p:nvPicPr>
          <p:blipFill>
            <a:blip r:embed="rId4" cstate="print"/>
            <a:srcRect/>
            <a:stretch>
              <a:fillRect/>
            </a:stretch>
          </p:blipFill>
          <p:spPr bwMode="auto">
            <a:xfrm>
              <a:off x="1053" y="1350"/>
              <a:ext cx="402" cy="468"/>
            </a:xfrm>
            <a:prstGeom prst="rect">
              <a:avLst/>
            </a:prstGeom>
            <a:noFill/>
            <a:ln w="9525" algn="ctr">
              <a:noFill/>
              <a:miter lim="800000"/>
              <a:headEnd/>
              <a:tailEnd/>
            </a:ln>
          </p:spPr>
        </p:pic>
        <p:grpSp>
          <p:nvGrpSpPr>
            <p:cNvPr id="18442" name="Group 17"/>
            <p:cNvGrpSpPr>
              <a:grpSpLocks/>
            </p:cNvGrpSpPr>
            <p:nvPr/>
          </p:nvGrpSpPr>
          <p:grpSpPr bwMode="auto">
            <a:xfrm>
              <a:off x="1274" y="1530"/>
              <a:ext cx="1656" cy="597"/>
              <a:chOff x="1274" y="1530"/>
              <a:chExt cx="1656" cy="597"/>
            </a:xfrm>
          </p:grpSpPr>
          <p:sp>
            <p:nvSpPr>
              <p:cNvPr id="18443" name="Text Box 11"/>
              <p:cNvSpPr txBox="1">
                <a:spLocks noChangeArrowheads="1"/>
              </p:cNvSpPr>
              <p:nvPr/>
            </p:nvSpPr>
            <p:spPr bwMode="auto">
              <a:xfrm>
                <a:off x="1826" y="1751"/>
                <a:ext cx="1104" cy="376"/>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4. Click on the workspace.</a:t>
                </a:r>
              </a:p>
            </p:txBody>
          </p:sp>
          <p:sp>
            <p:nvSpPr>
              <p:cNvPr id="18444" name="Line 12"/>
              <p:cNvSpPr>
                <a:spLocks noChangeShapeType="1"/>
              </p:cNvSpPr>
              <p:nvPr/>
            </p:nvSpPr>
            <p:spPr bwMode="auto">
              <a:xfrm flipH="1" flipV="1">
                <a:off x="1274" y="1530"/>
                <a:ext cx="550" cy="350"/>
              </a:xfrm>
              <a:prstGeom prst="line">
                <a:avLst/>
              </a:prstGeom>
              <a:noFill/>
              <a:ln w="25400">
                <a:solidFill>
                  <a:schemeClr val="accent2"/>
                </a:solidFill>
                <a:round/>
                <a:headEnd/>
                <a:tailEnd type="triangle" w="lg" len="lg"/>
              </a:ln>
            </p:spPr>
            <p:txBody>
              <a:bodyPr lIns="82124" tIns="41061" rIns="82124" bIns="41061"/>
              <a:lstStyle/>
              <a:p>
                <a:endParaRPr lang="en-ZA"/>
              </a:p>
            </p:txBody>
          </p:sp>
        </p:grpSp>
      </p:gr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4"/>
          <p:cNvPicPr>
            <a:picLocks noChangeAspect="1" noChangeArrowheads="1"/>
          </p:cNvPicPr>
          <p:nvPr/>
        </p:nvPicPr>
        <p:blipFill>
          <a:blip r:embed="rId3" cstate="print"/>
          <a:srcRect/>
          <a:stretch>
            <a:fillRect/>
          </a:stretch>
        </p:blipFill>
        <p:spPr bwMode="auto">
          <a:xfrm>
            <a:off x="296863" y="1303338"/>
            <a:ext cx="8696325" cy="5162550"/>
          </a:xfrm>
          <a:prstGeom prst="rect">
            <a:avLst/>
          </a:prstGeom>
          <a:noFill/>
          <a:ln w="3175" algn="ctr">
            <a:solidFill>
              <a:schemeClr val="tx1"/>
            </a:solidFill>
            <a:miter lim="800000"/>
            <a:headEnd/>
            <a:tailEnd/>
          </a:ln>
        </p:spPr>
      </p:pic>
      <p:sp>
        <p:nvSpPr>
          <p:cNvPr id="19459" name="Rectangle 3"/>
          <p:cNvSpPr>
            <a:spLocks noChangeArrowheads="1"/>
          </p:cNvSpPr>
          <p:nvPr/>
        </p:nvSpPr>
        <p:spPr bwMode="auto">
          <a:xfrm>
            <a:off x="8226425" y="1417638"/>
            <a:ext cx="784225" cy="1989137"/>
          </a:xfrm>
          <a:prstGeom prst="rect">
            <a:avLst/>
          </a:prstGeom>
          <a:noFill/>
          <a:ln w="76200" algn="ctr">
            <a:solidFill>
              <a:schemeClr val="accent2"/>
            </a:solidFill>
            <a:miter lim="800000"/>
            <a:headEnd/>
            <a:tailEnd/>
          </a:ln>
        </p:spPr>
        <p:txBody>
          <a:bodyPr wrap="none" lIns="82124" tIns="41061" rIns="82124" bIns="41061" anchor="ctr"/>
          <a:lstStyle/>
          <a:p>
            <a:endParaRPr lang="en-US"/>
          </a:p>
        </p:txBody>
      </p:sp>
      <p:sp>
        <p:nvSpPr>
          <p:cNvPr id="19460" name="Text Box 4"/>
          <p:cNvSpPr txBox="1">
            <a:spLocks noChangeArrowheads="1"/>
          </p:cNvSpPr>
          <p:nvPr/>
        </p:nvSpPr>
        <p:spPr bwMode="auto">
          <a:xfrm>
            <a:off x="3382963" y="1506538"/>
            <a:ext cx="4108450" cy="330200"/>
          </a:xfrm>
          <a:prstGeom prst="rect">
            <a:avLst/>
          </a:prstGeom>
          <a:noFill/>
          <a:ln w="9525" algn="ctr">
            <a:noFill/>
            <a:miter lim="800000"/>
            <a:headEnd/>
            <a:tailEnd/>
          </a:ln>
        </p:spPr>
        <p:txBody>
          <a:bodyPr lIns="82124" tIns="41061" rIns="82124" bIns="41061">
            <a:spAutoFit/>
          </a:bodyPr>
          <a:lstStyle/>
          <a:p>
            <a:pPr algn="l" defTabSz="814388"/>
            <a:r>
              <a:rPr lang="en-US" sz="1800" b="1"/>
              <a:t>The Common Tools bar includes:</a:t>
            </a:r>
          </a:p>
        </p:txBody>
      </p:sp>
      <p:sp>
        <p:nvSpPr>
          <p:cNvPr id="9221" name="Text Box 5"/>
          <p:cNvSpPr txBox="1">
            <a:spLocks noChangeArrowheads="1"/>
          </p:cNvSpPr>
          <p:nvPr/>
        </p:nvSpPr>
        <p:spPr bwMode="auto">
          <a:xfrm>
            <a:off x="3432175" y="1841500"/>
            <a:ext cx="3530600" cy="331788"/>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spcBef>
                <a:spcPct val="50000"/>
              </a:spcBef>
            </a:pPr>
            <a:r>
              <a:rPr lang="en-US" sz="1800" b="1"/>
              <a:t>Select</a:t>
            </a:r>
            <a:r>
              <a:rPr lang="en-US" sz="1800"/>
              <a:t> tool for selecting</a:t>
            </a:r>
          </a:p>
        </p:txBody>
      </p:sp>
      <p:sp>
        <p:nvSpPr>
          <p:cNvPr id="9222" name="Line 6"/>
          <p:cNvSpPr>
            <a:spLocks noChangeShapeType="1"/>
          </p:cNvSpPr>
          <p:nvPr/>
        </p:nvSpPr>
        <p:spPr bwMode="auto">
          <a:xfrm flipV="1">
            <a:off x="6950075" y="1766888"/>
            <a:ext cx="1511300" cy="244475"/>
          </a:xfrm>
          <a:prstGeom prst="line">
            <a:avLst/>
          </a:prstGeom>
          <a:noFill/>
          <a:ln w="25400">
            <a:solidFill>
              <a:schemeClr val="accent2"/>
            </a:solidFill>
            <a:round/>
            <a:headEnd/>
            <a:tailEnd type="triangle" w="med" len="med"/>
          </a:ln>
        </p:spPr>
        <p:txBody>
          <a:bodyPr lIns="82124" tIns="41061" rIns="82124" bIns="41061"/>
          <a:lstStyle/>
          <a:p>
            <a:endParaRPr lang="en-ZA"/>
          </a:p>
        </p:txBody>
      </p:sp>
      <p:sp>
        <p:nvSpPr>
          <p:cNvPr id="9223" name="Text Box 7"/>
          <p:cNvSpPr txBox="1">
            <a:spLocks noChangeArrowheads="1"/>
          </p:cNvSpPr>
          <p:nvPr/>
        </p:nvSpPr>
        <p:spPr bwMode="auto">
          <a:xfrm>
            <a:off x="3432175" y="2341563"/>
            <a:ext cx="3530600" cy="59690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spcBef>
                <a:spcPct val="50000"/>
              </a:spcBef>
            </a:pPr>
            <a:r>
              <a:rPr lang="en-US" sz="1800" b="1"/>
              <a:t>Move</a:t>
            </a:r>
            <a:r>
              <a:rPr lang="en-US" sz="1800"/>
              <a:t> tool for moving the entire topology</a:t>
            </a:r>
          </a:p>
        </p:txBody>
      </p:sp>
      <p:sp>
        <p:nvSpPr>
          <p:cNvPr id="9224" name="Line 8"/>
          <p:cNvSpPr>
            <a:spLocks noChangeShapeType="1"/>
          </p:cNvSpPr>
          <p:nvPr/>
        </p:nvSpPr>
        <p:spPr bwMode="auto">
          <a:xfrm flipV="1">
            <a:off x="6938963" y="2279650"/>
            <a:ext cx="1508125" cy="323850"/>
          </a:xfrm>
          <a:prstGeom prst="line">
            <a:avLst/>
          </a:prstGeom>
          <a:noFill/>
          <a:ln w="25400">
            <a:solidFill>
              <a:schemeClr val="accent2"/>
            </a:solidFill>
            <a:round/>
            <a:headEnd/>
            <a:tailEnd type="triangle" w="med" len="med"/>
          </a:ln>
        </p:spPr>
        <p:txBody>
          <a:bodyPr lIns="82124" tIns="41061" rIns="82124" bIns="41061"/>
          <a:lstStyle/>
          <a:p>
            <a:endParaRPr lang="en-ZA"/>
          </a:p>
        </p:txBody>
      </p:sp>
      <p:sp>
        <p:nvSpPr>
          <p:cNvPr id="9225" name="Text Box 9"/>
          <p:cNvSpPr txBox="1">
            <a:spLocks noChangeArrowheads="1"/>
          </p:cNvSpPr>
          <p:nvPr/>
        </p:nvSpPr>
        <p:spPr bwMode="auto">
          <a:xfrm>
            <a:off x="3432175" y="3128963"/>
            <a:ext cx="3530600" cy="59690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spcBef>
                <a:spcPct val="50000"/>
              </a:spcBef>
            </a:pPr>
            <a:r>
              <a:rPr lang="en-US" sz="1800" b="1"/>
              <a:t>Note</a:t>
            </a:r>
            <a:r>
              <a:rPr lang="en-US" sz="1800"/>
              <a:t> tool for adding notes anywhere on the topology</a:t>
            </a:r>
          </a:p>
        </p:txBody>
      </p:sp>
      <p:sp>
        <p:nvSpPr>
          <p:cNvPr id="9226" name="Line 10"/>
          <p:cNvSpPr>
            <a:spLocks noChangeShapeType="1"/>
          </p:cNvSpPr>
          <p:nvPr/>
        </p:nvSpPr>
        <p:spPr bwMode="auto">
          <a:xfrm flipV="1">
            <a:off x="6959600" y="2711450"/>
            <a:ext cx="1482725" cy="687388"/>
          </a:xfrm>
          <a:prstGeom prst="line">
            <a:avLst/>
          </a:prstGeom>
          <a:noFill/>
          <a:ln w="25400">
            <a:solidFill>
              <a:schemeClr val="accent2"/>
            </a:solidFill>
            <a:round/>
            <a:headEnd/>
            <a:tailEnd type="triangle" w="med" len="med"/>
          </a:ln>
        </p:spPr>
        <p:txBody>
          <a:bodyPr lIns="82124" tIns="41061" rIns="82124" bIns="41061"/>
          <a:lstStyle/>
          <a:p>
            <a:endParaRPr lang="en-ZA"/>
          </a:p>
        </p:txBody>
      </p:sp>
      <p:sp>
        <p:nvSpPr>
          <p:cNvPr id="9227" name="Text Box 11"/>
          <p:cNvSpPr txBox="1">
            <a:spLocks noChangeArrowheads="1"/>
          </p:cNvSpPr>
          <p:nvPr/>
        </p:nvSpPr>
        <p:spPr bwMode="auto">
          <a:xfrm>
            <a:off x="3422650" y="3898900"/>
            <a:ext cx="3530600" cy="59690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spcBef>
                <a:spcPct val="50000"/>
              </a:spcBef>
            </a:pPr>
            <a:r>
              <a:rPr lang="en-US" sz="1800" b="1"/>
              <a:t>Delete</a:t>
            </a:r>
            <a:r>
              <a:rPr lang="en-US" sz="1800"/>
              <a:t> tool for removing devices and links</a:t>
            </a:r>
          </a:p>
        </p:txBody>
      </p:sp>
      <p:sp>
        <p:nvSpPr>
          <p:cNvPr id="9228" name="Line 12"/>
          <p:cNvSpPr>
            <a:spLocks noChangeShapeType="1"/>
          </p:cNvSpPr>
          <p:nvPr/>
        </p:nvSpPr>
        <p:spPr bwMode="auto">
          <a:xfrm flipV="1">
            <a:off x="6938963" y="3230563"/>
            <a:ext cx="1458912" cy="889000"/>
          </a:xfrm>
          <a:prstGeom prst="line">
            <a:avLst/>
          </a:prstGeom>
          <a:noFill/>
          <a:ln w="25400">
            <a:solidFill>
              <a:schemeClr val="accent2"/>
            </a:solidFill>
            <a:round/>
            <a:headEnd/>
            <a:tailEnd type="triangle" w="med" len="med"/>
          </a:ln>
        </p:spPr>
        <p:txBody>
          <a:bodyPr lIns="82124" tIns="41061" rIns="82124" bIns="41061"/>
          <a:lstStyle/>
          <a:p>
            <a:endParaRPr lang="en-ZA"/>
          </a:p>
        </p:txBody>
      </p:sp>
      <p:sp>
        <p:nvSpPr>
          <p:cNvPr id="19469" name="Rectangle 13"/>
          <p:cNvSpPr>
            <a:spLocks noGrp="1" noChangeArrowheads="1"/>
          </p:cNvSpPr>
          <p:nvPr>
            <p:ph type="title"/>
          </p:nvPr>
        </p:nvSpPr>
        <p:spPr>
          <a:xfrm>
            <a:off x="655638" y="798513"/>
            <a:ext cx="8145462" cy="428625"/>
          </a:xfrm>
        </p:spPr>
        <p:txBody>
          <a:bodyPr/>
          <a:lstStyle/>
          <a:p>
            <a:pPr eaLnBrk="1" hangingPunct="1"/>
            <a:r>
              <a:rPr lang="en-US" sz="3000" smtClean="0"/>
              <a:t>Common Tools</a:t>
            </a:r>
          </a:p>
        </p:txBody>
      </p:sp>
      <p:sp>
        <p:nvSpPr>
          <p:cNvPr id="19470" name="Rectangle 3"/>
          <p:cNvSpPr>
            <a:spLocks noChangeArrowheads="1"/>
          </p:cNvSpPr>
          <p:nvPr/>
        </p:nvSpPr>
        <p:spPr bwMode="auto">
          <a:xfrm>
            <a:off x="8226425" y="3751263"/>
            <a:ext cx="784225" cy="444500"/>
          </a:xfrm>
          <a:prstGeom prst="rect">
            <a:avLst/>
          </a:prstGeom>
          <a:noFill/>
          <a:ln w="76200" algn="ctr">
            <a:solidFill>
              <a:schemeClr val="accent2"/>
            </a:solidFill>
            <a:miter lim="800000"/>
            <a:headEnd/>
            <a:tailEnd/>
          </a:ln>
        </p:spPr>
        <p:txBody>
          <a:bodyPr wrap="none" lIns="82124" tIns="41061" rIns="82124" bIns="41061" anchor="ctr"/>
          <a:lstStyle/>
          <a:p>
            <a:endParaRPr lang="en-US"/>
          </a:p>
        </p:txBody>
      </p:sp>
      <p:sp>
        <p:nvSpPr>
          <p:cNvPr id="9231" name="Text Box 11"/>
          <p:cNvSpPr txBox="1">
            <a:spLocks noChangeArrowheads="1"/>
          </p:cNvSpPr>
          <p:nvPr/>
        </p:nvSpPr>
        <p:spPr bwMode="auto">
          <a:xfrm>
            <a:off x="3422650" y="4705350"/>
            <a:ext cx="3530600" cy="582613"/>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spcBef>
                <a:spcPct val="50000"/>
              </a:spcBef>
            </a:pPr>
            <a:r>
              <a:rPr lang="en-US" sz="1800" b="1"/>
              <a:t>Resize </a:t>
            </a:r>
            <a:r>
              <a:rPr lang="en-US" sz="1800"/>
              <a:t>tool for changing the size of devices in Physical View</a:t>
            </a:r>
          </a:p>
        </p:txBody>
      </p:sp>
      <p:sp>
        <p:nvSpPr>
          <p:cNvPr id="9232" name="Line 12"/>
          <p:cNvSpPr>
            <a:spLocks noChangeShapeType="1"/>
          </p:cNvSpPr>
          <p:nvPr/>
        </p:nvSpPr>
        <p:spPr bwMode="auto">
          <a:xfrm flipV="1">
            <a:off x="6938963" y="4037013"/>
            <a:ext cx="1458912" cy="890587"/>
          </a:xfrm>
          <a:prstGeom prst="line">
            <a:avLst/>
          </a:prstGeom>
          <a:noFill/>
          <a:ln w="25400">
            <a:solidFill>
              <a:schemeClr val="accent2"/>
            </a:solidFill>
            <a:round/>
            <a:headEnd/>
            <a:tailEnd type="triangle" w="med" len="med"/>
          </a:ln>
        </p:spPr>
        <p:txBody>
          <a:bodyPr lIns="82124" tIns="41061" rIns="82124" bIns="41061"/>
          <a:lstStyle/>
          <a:p>
            <a:endParaRPr lang="en-Z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2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2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2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2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2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2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2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2" grpId="0" animBg="1"/>
      <p:bldP spid="9223" grpId="0" animBg="1"/>
      <p:bldP spid="9224" grpId="0" animBg="1"/>
      <p:bldP spid="9225" grpId="0" animBg="1"/>
      <p:bldP spid="9226" grpId="0" animBg="1"/>
      <p:bldP spid="9227" grpId="0" animBg="1"/>
      <p:bldP spid="9228" grpId="0" animBg="1"/>
      <p:bldP spid="9231" grpId="0" animBg="1"/>
      <p:bldP spid="923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3"/>
          <p:cNvSpPr>
            <a:spLocks noGrp="1" noChangeArrowheads="1"/>
          </p:cNvSpPr>
          <p:nvPr>
            <p:ph type="title" idx="4294967295"/>
          </p:nvPr>
        </p:nvSpPr>
        <p:spPr>
          <a:xfrm>
            <a:off x="998538" y="304800"/>
            <a:ext cx="8145462" cy="838200"/>
          </a:xfrm>
        </p:spPr>
        <p:txBody>
          <a:bodyPr/>
          <a:lstStyle/>
          <a:p>
            <a:pPr eaLnBrk="1" hangingPunct="1"/>
            <a:r>
              <a:rPr lang="en-US" dirty="0" smtClean="0"/>
              <a:t>Session Objectives</a:t>
            </a:r>
          </a:p>
        </p:txBody>
      </p:sp>
      <p:sp>
        <p:nvSpPr>
          <p:cNvPr id="5123" name="Rectangle 34"/>
          <p:cNvSpPr>
            <a:spLocks noGrp="1" noChangeArrowheads="1"/>
          </p:cNvSpPr>
          <p:nvPr>
            <p:ph type="body" idx="4294967295"/>
          </p:nvPr>
        </p:nvSpPr>
        <p:spPr>
          <a:xfrm>
            <a:off x="1203325" y="1258888"/>
            <a:ext cx="7940675" cy="5141912"/>
          </a:xfrm>
        </p:spPr>
        <p:txBody>
          <a:bodyPr/>
          <a:lstStyle/>
          <a:p>
            <a:pPr eaLnBrk="1" hangingPunct="1">
              <a:buNone/>
            </a:pPr>
            <a:r>
              <a:rPr lang="en-US" sz="2200" b="1" dirty="0" smtClean="0"/>
              <a:t>Packet Tracer is integrated throughout the CCNA  curricula and can be used in CCNA Security as well. Now you have PT Activities for the ITE course.</a:t>
            </a:r>
          </a:p>
          <a:p>
            <a:pPr eaLnBrk="1" hangingPunct="1"/>
            <a:endParaRPr lang="en-US" sz="2200" b="1" dirty="0" smtClean="0"/>
          </a:p>
          <a:p>
            <a:pPr eaLnBrk="1" hangingPunct="1"/>
            <a:r>
              <a:rPr lang="en-US" sz="2200" b="1" dirty="0" smtClean="0"/>
              <a:t>            Learn about Lab tools that are available in IT E 4.1</a:t>
            </a:r>
          </a:p>
          <a:p>
            <a:pPr eaLnBrk="1" hangingPunct="1">
              <a:buNone/>
            </a:pPr>
            <a:r>
              <a:rPr lang="en-US" sz="2200" b="1" dirty="0" smtClean="0"/>
              <a:t>              Learn how to use the basic functions of Packet Tracer to begin using Packet Tracer in your classroom.</a:t>
            </a:r>
          </a:p>
          <a:p>
            <a:pPr eaLnBrk="1" hangingPunct="1">
              <a:buNone/>
            </a:pPr>
            <a:endParaRPr lang="en-US" sz="2200" dirty="0" smtClean="0"/>
          </a:p>
        </p:txBody>
      </p:sp>
      <p:sp>
        <p:nvSpPr>
          <p:cNvPr id="4" name="Right Arrow 3"/>
          <p:cNvSpPr/>
          <p:nvPr/>
        </p:nvSpPr>
        <p:spPr bwMode="auto">
          <a:xfrm>
            <a:off x="1219200" y="2819400"/>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latin typeface="Arial" charset="0"/>
            </a:endParaRPr>
          </a:p>
        </p:txBody>
      </p:sp>
      <p:sp>
        <p:nvSpPr>
          <p:cNvPr id="5" name="Right Arrow 4"/>
          <p:cNvSpPr/>
          <p:nvPr/>
        </p:nvSpPr>
        <p:spPr bwMode="auto">
          <a:xfrm>
            <a:off x="1219200" y="3657600"/>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latin typeface="Arial" charset="0"/>
            </a:endParaRPr>
          </a:p>
        </p:txBody>
      </p:sp>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8"/>
          <p:cNvPicPr>
            <a:picLocks noChangeAspect="1" noChangeArrowheads="1"/>
          </p:cNvPicPr>
          <p:nvPr/>
        </p:nvPicPr>
        <p:blipFill>
          <a:blip r:embed="rId3" cstate="print"/>
          <a:srcRect/>
          <a:stretch>
            <a:fillRect/>
          </a:stretch>
        </p:blipFill>
        <p:spPr bwMode="auto">
          <a:xfrm>
            <a:off x="257175" y="1346200"/>
            <a:ext cx="8696325" cy="5162550"/>
          </a:xfrm>
          <a:prstGeom prst="rect">
            <a:avLst/>
          </a:prstGeom>
          <a:noFill/>
          <a:ln w="3175" algn="ctr">
            <a:solidFill>
              <a:schemeClr val="tx1"/>
            </a:solidFill>
            <a:miter lim="800000"/>
            <a:headEnd/>
            <a:tailEnd/>
          </a:ln>
        </p:spPr>
      </p:pic>
      <p:sp>
        <p:nvSpPr>
          <p:cNvPr id="20483" name="Text Box 3"/>
          <p:cNvSpPr txBox="1">
            <a:spLocks noChangeArrowheads="1"/>
          </p:cNvSpPr>
          <p:nvPr/>
        </p:nvSpPr>
        <p:spPr bwMode="auto">
          <a:xfrm>
            <a:off x="3390900" y="1989138"/>
            <a:ext cx="4427538" cy="107950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You can create multiple instances of the same device by holding down the </a:t>
            </a:r>
            <a:r>
              <a:rPr lang="en-US" sz="1800" b="1">
                <a:solidFill>
                  <a:srgbClr val="000000"/>
                </a:solidFill>
                <a:cs typeface="Times New Roman" pitchFamily="18" charset="0"/>
              </a:rPr>
              <a:t>CTRL</a:t>
            </a:r>
            <a:r>
              <a:rPr lang="en-US" sz="1800">
                <a:solidFill>
                  <a:srgbClr val="000000"/>
                </a:solidFill>
                <a:cs typeface="Times New Roman" pitchFamily="18" charset="0"/>
              </a:rPr>
              <a:t> key when selecting the device to add to the workspace.</a:t>
            </a:r>
          </a:p>
        </p:txBody>
      </p:sp>
      <p:sp>
        <p:nvSpPr>
          <p:cNvPr id="20484" name="Text Box 4"/>
          <p:cNvSpPr txBox="1">
            <a:spLocks noChangeArrowheads="1"/>
          </p:cNvSpPr>
          <p:nvPr/>
        </p:nvSpPr>
        <p:spPr bwMode="auto">
          <a:xfrm>
            <a:off x="3316288" y="1657350"/>
            <a:ext cx="2700337" cy="330200"/>
          </a:xfrm>
          <a:prstGeom prst="rect">
            <a:avLst/>
          </a:prstGeom>
          <a:noFill/>
          <a:ln w="9525" algn="ctr">
            <a:noFill/>
            <a:miter lim="800000"/>
            <a:headEnd/>
            <a:tailEnd/>
          </a:ln>
        </p:spPr>
        <p:txBody>
          <a:bodyPr lIns="82124" tIns="41061" rIns="82124" bIns="41061">
            <a:spAutoFit/>
          </a:bodyPr>
          <a:lstStyle/>
          <a:p>
            <a:pPr algn="l" defTabSz="814388">
              <a:spcBef>
                <a:spcPct val="50000"/>
              </a:spcBef>
            </a:pPr>
            <a:r>
              <a:rPr lang="en-US" sz="1800" b="1"/>
              <a:t>A Few Tips:</a:t>
            </a:r>
          </a:p>
        </p:txBody>
      </p:sp>
      <p:sp>
        <p:nvSpPr>
          <p:cNvPr id="401413" name="Text Box 5"/>
          <p:cNvSpPr txBox="1">
            <a:spLocks noChangeArrowheads="1"/>
          </p:cNvSpPr>
          <p:nvPr/>
        </p:nvSpPr>
        <p:spPr bwMode="auto">
          <a:xfrm>
            <a:off x="3390900" y="3140075"/>
            <a:ext cx="4427538" cy="830263"/>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Cancel creating multiple devices by clicking on it again or another tool. Also, the </a:t>
            </a:r>
            <a:r>
              <a:rPr lang="en-US" sz="1800" b="1">
                <a:solidFill>
                  <a:srgbClr val="000000"/>
                </a:solidFill>
                <a:cs typeface="Times New Roman" pitchFamily="18" charset="0"/>
              </a:rPr>
              <a:t>ESC</a:t>
            </a:r>
            <a:r>
              <a:rPr lang="en-US" sz="1800">
                <a:solidFill>
                  <a:srgbClr val="000000"/>
                </a:solidFill>
                <a:cs typeface="Times New Roman" pitchFamily="18" charset="0"/>
              </a:rPr>
              <a:t> key will cancel any action.</a:t>
            </a:r>
          </a:p>
        </p:txBody>
      </p:sp>
      <p:sp>
        <p:nvSpPr>
          <p:cNvPr id="401414" name="Text Box 6"/>
          <p:cNvSpPr txBox="1">
            <a:spLocks noChangeArrowheads="1"/>
          </p:cNvSpPr>
          <p:nvPr/>
        </p:nvSpPr>
        <p:spPr bwMode="auto">
          <a:xfrm>
            <a:off x="3375025" y="4046538"/>
            <a:ext cx="4427538" cy="830262"/>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Multiple devices can be selected at one time using the select tool and dragging a box around the desired devices.</a:t>
            </a:r>
          </a:p>
        </p:txBody>
      </p:sp>
      <p:sp>
        <p:nvSpPr>
          <p:cNvPr id="20487" name="Rectangle 7"/>
          <p:cNvSpPr>
            <a:spLocks noGrp="1" noChangeArrowheads="1"/>
          </p:cNvSpPr>
          <p:nvPr>
            <p:ph type="title"/>
          </p:nvPr>
        </p:nvSpPr>
        <p:spPr>
          <a:xfrm>
            <a:off x="655638" y="798513"/>
            <a:ext cx="8145462" cy="533400"/>
          </a:xfrm>
        </p:spPr>
        <p:txBody>
          <a:bodyPr/>
          <a:lstStyle/>
          <a:p>
            <a:pPr eaLnBrk="1" hangingPunct="1"/>
            <a:r>
              <a:rPr lang="en-US" smtClean="0"/>
              <a:t>Some Tips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14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14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1413" grpId="0" animBg="1"/>
      <p:bldP spid="4014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4" descr="qa1"/>
          <p:cNvPicPr>
            <a:picLocks noChangeAspect="1" noChangeArrowheads="1"/>
          </p:cNvPicPr>
          <p:nvPr/>
        </p:nvPicPr>
        <p:blipFill>
          <a:blip r:embed="rId3" cstate="print"/>
          <a:srcRect/>
          <a:stretch>
            <a:fillRect/>
          </a:stretch>
        </p:blipFill>
        <p:spPr bwMode="auto">
          <a:xfrm>
            <a:off x="0" y="1600200"/>
            <a:ext cx="9144000" cy="3175000"/>
          </a:xfrm>
          <a:prstGeom prst="rect">
            <a:avLst/>
          </a:prstGeom>
          <a:noFill/>
          <a:ln w="9525">
            <a:noFill/>
            <a:miter lim="800000"/>
            <a:headEnd/>
            <a:tailEnd/>
          </a:ln>
        </p:spPr>
      </p:pic>
      <p:sp>
        <p:nvSpPr>
          <p:cNvPr id="21507" name="Rectangle 31"/>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21508" name="Rectangle 14"/>
          <p:cNvSpPr>
            <a:spLocks noGrp="1" noChangeArrowheads="1"/>
          </p:cNvSpPr>
          <p:nvPr>
            <p:ph type="title" idx="4294967295"/>
          </p:nvPr>
        </p:nvSpPr>
        <p:spPr>
          <a:xfrm>
            <a:off x="636588" y="2770188"/>
            <a:ext cx="2852737" cy="838200"/>
          </a:xfrm>
          <a:noFill/>
        </p:spPr>
        <p:txBody>
          <a:bodyPr anchor="ctr"/>
          <a:lstStyle/>
          <a:p>
            <a:pPr eaLnBrk="1" hangingPunct="1"/>
            <a:r>
              <a:rPr lang="en-US" sz="3000" b="0" smtClean="0">
                <a:solidFill>
                  <a:srgbClr val="FFFFFF"/>
                </a:solidFill>
              </a:rPr>
              <a:t>Connecting Devices</a:t>
            </a:r>
            <a:endParaRPr lang="en-US" sz="3000" b="0" smtClean="0">
              <a:solidFill>
                <a:schemeClr val="folHlink"/>
              </a:solidFill>
            </a:endParaRPr>
          </a:p>
        </p:txBody>
      </p:sp>
    </p:spTree>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1"/>
          <p:cNvPicPr>
            <a:picLocks noChangeAspect="1" noChangeArrowheads="1"/>
          </p:cNvPicPr>
          <p:nvPr/>
        </p:nvPicPr>
        <p:blipFill>
          <a:blip r:embed="rId3" cstate="print"/>
          <a:srcRect/>
          <a:stretch>
            <a:fillRect/>
          </a:stretch>
        </p:blipFill>
        <p:spPr bwMode="auto">
          <a:xfrm>
            <a:off x="344488" y="1347788"/>
            <a:ext cx="8524875" cy="5229225"/>
          </a:xfrm>
          <a:prstGeom prst="rect">
            <a:avLst/>
          </a:prstGeom>
          <a:noFill/>
          <a:ln w="3175" algn="ctr">
            <a:solidFill>
              <a:schemeClr val="tx1"/>
            </a:solidFill>
            <a:miter lim="800000"/>
            <a:headEnd/>
            <a:tailEnd/>
          </a:ln>
        </p:spPr>
      </p:pic>
      <p:grpSp>
        <p:nvGrpSpPr>
          <p:cNvPr id="2" name="Group 21"/>
          <p:cNvGrpSpPr>
            <a:grpSpLocks/>
          </p:cNvGrpSpPr>
          <p:nvPr/>
        </p:nvGrpSpPr>
        <p:grpSpPr bwMode="auto">
          <a:xfrm>
            <a:off x="663575" y="3794125"/>
            <a:ext cx="1955800" cy="1965325"/>
            <a:chOff x="388" y="2369"/>
            <a:chExt cx="1232" cy="1238"/>
          </a:xfrm>
        </p:grpSpPr>
        <p:sp>
          <p:nvSpPr>
            <p:cNvPr id="22546" name="Line 9"/>
            <p:cNvSpPr>
              <a:spLocks noChangeShapeType="1"/>
            </p:cNvSpPr>
            <p:nvPr/>
          </p:nvSpPr>
          <p:spPr bwMode="auto">
            <a:xfrm>
              <a:off x="812" y="2726"/>
              <a:ext cx="245" cy="881"/>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22547" name="Text Box 10"/>
            <p:cNvSpPr txBox="1">
              <a:spLocks noChangeArrowheads="1"/>
            </p:cNvSpPr>
            <p:nvPr/>
          </p:nvSpPr>
          <p:spPr bwMode="auto">
            <a:xfrm>
              <a:off x="388" y="2369"/>
              <a:ext cx="1232" cy="376"/>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2. Choose the Connection icon.</a:t>
              </a:r>
            </a:p>
          </p:txBody>
        </p:sp>
      </p:grpSp>
      <p:sp>
        <p:nvSpPr>
          <p:cNvPr id="22532" name="Rectangle 3"/>
          <p:cNvSpPr>
            <a:spLocks noGrp="1" noChangeArrowheads="1"/>
          </p:cNvSpPr>
          <p:nvPr>
            <p:ph type="title"/>
          </p:nvPr>
        </p:nvSpPr>
        <p:spPr>
          <a:xfrm>
            <a:off x="655638" y="798513"/>
            <a:ext cx="8145462" cy="609600"/>
          </a:xfrm>
        </p:spPr>
        <p:txBody>
          <a:bodyPr/>
          <a:lstStyle/>
          <a:p>
            <a:pPr eaLnBrk="1" hangingPunct="1"/>
            <a:r>
              <a:rPr lang="en-US" smtClean="0"/>
              <a:t>Smart Connection</a:t>
            </a:r>
          </a:p>
        </p:txBody>
      </p:sp>
      <p:grpSp>
        <p:nvGrpSpPr>
          <p:cNvPr id="22533" name="Group 16"/>
          <p:cNvGrpSpPr>
            <a:grpSpLocks/>
          </p:cNvGrpSpPr>
          <p:nvPr/>
        </p:nvGrpSpPr>
        <p:grpSpPr bwMode="auto">
          <a:xfrm>
            <a:off x="5264150" y="1895475"/>
            <a:ext cx="2967038" cy="715963"/>
            <a:chOff x="3316" y="1059"/>
            <a:chExt cx="2007" cy="463"/>
          </a:xfrm>
        </p:grpSpPr>
        <p:sp>
          <p:nvSpPr>
            <p:cNvPr id="22544" name="Text Box 4"/>
            <p:cNvSpPr txBox="1">
              <a:spLocks noChangeArrowheads="1"/>
            </p:cNvSpPr>
            <p:nvPr/>
          </p:nvSpPr>
          <p:spPr bwMode="auto">
            <a:xfrm>
              <a:off x="3316" y="1136"/>
              <a:ext cx="1400" cy="386"/>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1. Click the Select tool, if necessary.</a:t>
              </a:r>
            </a:p>
          </p:txBody>
        </p:sp>
        <p:sp>
          <p:nvSpPr>
            <p:cNvPr id="22545" name="Line 5"/>
            <p:cNvSpPr>
              <a:spLocks noChangeShapeType="1"/>
            </p:cNvSpPr>
            <p:nvPr/>
          </p:nvSpPr>
          <p:spPr bwMode="auto">
            <a:xfrm flipV="1">
              <a:off x="4717" y="1059"/>
              <a:ext cx="606" cy="214"/>
            </a:xfrm>
            <a:prstGeom prst="line">
              <a:avLst/>
            </a:prstGeom>
            <a:noFill/>
            <a:ln w="25400">
              <a:solidFill>
                <a:schemeClr val="accent2"/>
              </a:solidFill>
              <a:round/>
              <a:headEnd/>
              <a:tailEnd type="triangle" w="lg" len="lg"/>
            </a:ln>
          </p:spPr>
          <p:txBody>
            <a:bodyPr lIns="82124" tIns="41061" rIns="82124" bIns="41061"/>
            <a:lstStyle/>
            <a:p>
              <a:endParaRPr lang="en-ZA"/>
            </a:p>
          </p:txBody>
        </p:sp>
      </p:grpSp>
      <p:sp>
        <p:nvSpPr>
          <p:cNvPr id="22534" name="Text Box 6"/>
          <p:cNvSpPr txBox="1">
            <a:spLocks noChangeArrowheads="1"/>
          </p:cNvSpPr>
          <p:nvPr/>
        </p:nvSpPr>
        <p:spPr bwMode="auto">
          <a:xfrm>
            <a:off x="3360738" y="1620838"/>
            <a:ext cx="2386012" cy="330200"/>
          </a:xfrm>
          <a:prstGeom prst="rect">
            <a:avLst/>
          </a:prstGeom>
          <a:noFill/>
          <a:ln w="9525" algn="ctr">
            <a:noFill/>
            <a:miter lim="800000"/>
            <a:headEnd/>
            <a:tailEnd/>
          </a:ln>
        </p:spPr>
        <p:txBody>
          <a:bodyPr lIns="82124" tIns="41061" rIns="82124" bIns="41061">
            <a:spAutoFit/>
          </a:bodyPr>
          <a:lstStyle/>
          <a:p>
            <a:pPr algn="l" defTabSz="814388">
              <a:spcBef>
                <a:spcPct val="50000"/>
              </a:spcBef>
            </a:pPr>
            <a:r>
              <a:rPr lang="en-US" sz="1800" b="1"/>
              <a:t>To connect devices:</a:t>
            </a:r>
          </a:p>
        </p:txBody>
      </p:sp>
      <p:grpSp>
        <p:nvGrpSpPr>
          <p:cNvPr id="4" name="Group 18"/>
          <p:cNvGrpSpPr>
            <a:grpSpLocks/>
          </p:cNvGrpSpPr>
          <p:nvPr/>
        </p:nvGrpSpPr>
        <p:grpSpPr bwMode="auto">
          <a:xfrm>
            <a:off x="2352675" y="4257675"/>
            <a:ext cx="2733675" cy="1671638"/>
            <a:chOff x="1440" y="2619"/>
            <a:chExt cx="1722" cy="1053"/>
          </a:xfrm>
        </p:grpSpPr>
        <p:sp>
          <p:nvSpPr>
            <p:cNvPr id="22542" name="Text Box 7"/>
            <p:cNvSpPr txBox="1">
              <a:spLocks noChangeArrowheads="1"/>
            </p:cNvSpPr>
            <p:nvPr/>
          </p:nvSpPr>
          <p:spPr bwMode="auto">
            <a:xfrm>
              <a:off x="1706" y="2619"/>
              <a:ext cx="1456" cy="376"/>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3. Choose the Smart Connection icon.</a:t>
              </a:r>
            </a:p>
          </p:txBody>
        </p:sp>
        <p:sp>
          <p:nvSpPr>
            <p:cNvPr id="22543" name="Line 8"/>
            <p:cNvSpPr>
              <a:spLocks noChangeShapeType="1"/>
            </p:cNvSpPr>
            <p:nvPr/>
          </p:nvSpPr>
          <p:spPr bwMode="auto">
            <a:xfrm flipH="1">
              <a:off x="1440" y="2996"/>
              <a:ext cx="846" cy="676"/>
            </a:xfrm>
            <a:prstGeom prst="line">
              <a:avLst/>
            </a:prstGeom>
            <a:noFill/>
            <a:ln w="25400">
              <a:solidFill>
                <a:schemeClr val="accent2"/>
              </a:solidFill>
              <a:round/>
              <a:headEnd/>
              <a:tailEnd type="triangle" w="lg" len="lg"/>
            </a:ln>
          </p:spPr>
          <p:txBody>
            <a:bodyPr lIns="82124" tIns="41061" rIns="82124" bIns="41061"/>
            <a:lstStyle/>
            <a:p>
              <a:endParaRPr lang="en-ZA"/>
            </a:p>
          </p:txBody>
        </p:sp>
      </p:grpSp>
      <p:grpSp>
        <p:nvGrpSpPr>
          <p:cNvPr id="5" name="Group 19"/>
          <p:cNvGrpSpPr>
            <a:grpSpLocks/>
          </p:cNvGrpSpPr>
          <p:nvPr/>
        </p:nvGrpSpPr>
        <p:grpSpPr bwMode="auto">
          <a:xfrm>
            <a:off x="2374900" y="2100263"/>
            <a:ext cx="2730500" cy="596900"/>
            <a:chOff x="1354" y="1267"/>
            <a:chExt cx="1720" cy="376"/>
          </a:xfrm>
        </p:grpSpPr>
        <p:sp>
          <p:nvSpPr>
            <p:cNvPr id="22540" name="Text Box 11"/>
            <p:cNvSpPr txBox="1">
              <a:spLocks noChangeArrowheads="1"/>
            </p:cNvSpPr>
            <p:nvPr/>
          </p:nvSpPr>
          <p:spPr bwMode="auto">
            <a:xfrm>
              <a:off x="2002" y="1267"/>
              <a:ext cx="1072" cy="376"/>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4. Click on the first device.</a:t>
              </a:r>
            </a:p>
          </p:txBody>
        </p:sp>
        <p:sp>
          <p:nvSpPr>
            <p:cNvPr id="22541" name="Line 12"/>
            <p:cNvSpPr>
              <a:spLocks noChangeShapeType="1"/>
            </p:cNvSpPr>
            <p:nvPr/>
          </p:nvSpPr>
          <p:spPr bwMode="auto">
            <a:xfrm flipH="1">
              <a:off x="1354" y="1434"/>
              <a:ext cx="646" cy="42"/>
            </a:xfrm>
            <a:prstGeom prst="line">
              <a:avLst/>
            </a:prstGeom>
            <a:noFill/>
            <a:ln w="25400">
              <a:solidFill>
                <a:schemeClr val="accent2"/>
              </a:solidFill>
              <a:round/>
              <a:headEnd/>
              <a:tailEnd type="triangle" w="lg" len="lg"/>
            </a:ln>
          </p:spPr>
          <p:txBody>
            <a:bodyPr lIns="82124" tIns="41061" rIns="82124" bIns="41061"/>
            <a:lstStyle/>
            <a:p>
              <a:endParaRPr lang="en-ZA"/>
            </a:p>
          </p:txBody>
        </p:sp>
      </p:grpSp>
      <p:grpSp>
        <p:nvGrpSpPr>
          <p:cNvPr id="6" name="Group 20"/>
          <p:cNvGrpSpPr>
            <a:grpSpLocks/>
          </p:cNvGrpSpPr>
          <p:nvPr/>
        </p:nvGrpSpPr>
        <p:grpSpPr bwMode="auto">
          <a:xfrm>
            <a:off x="2519363" y="2952750"/>
            <a:ext cx="2711450" cy="596900"/>
            <a:chOff x="1310" y="1891"/>
            <a:chExt cx="1708" cy="376"/>
          </a:xfrm>
        </p:grpSpPr>
        <p:sp>
          <p:nvSpPr>
            <p:cNvPr id="22538" name="Text Box 13"/>
            <p:cNvSpPr txBox="1">
              <a:spLocks noChangeArrowheads="1"/>
            </p:cNvSpPr>
            <p:nvPr/>
          </p:nvSpPr>
          <p:spPr bwMode="auto">
            <a:xfrm>
              <a:off x="1890" y="1891"/>
              <a:ext cx="1128" cy="376"/>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5. Click on the second device.</a:t>
              </a:r>
            </a:p>
          </p:txBody>
        </p:sp>
        <p:sp>
          <p:nvSpPr>
            <p:cNvPr id="22539" name="Line 14"/>
            <p:cNvSpPr>
              <a:spLocks noChangeShapeType="1"/>
            </p:cNvSpPr>
            <p:nvPr/>
          </p:nvSpPr>
          <p:spPr bwMode="auto">
            <a:xfrm flipH="1">
              <a:off x="1310" y="2050"/>
              <a:ext cx="584" cy="86"/>
            </a:xfrm>
            <a:prstGeom prst="line">
              <a:avLst/>
            </a:prstGeom>
            <a:noFill/>
            <a:ln w="25400">
              <a:solidFill>
                <a:schemeClr val="accent2"/>
              </a:solidFill>
              <a:round/>
              <a:headEnd/>
              <a:tailEnd type="triangle" w="lg" len="lg"/>
            </a:ln>
          </p:spPr>
          <p:txBody>
            <a:bodyPr lIns="82124" tIns="41061" rIns="82124" bIns="41061"/>
            <a:lstStyle/>
            <a:p>
              <a:endParaRPr lang="en-ZA"/>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7"/>
          <p:cNvPicPr>
            <a:picLocks noChangeAspect="1" noChangeArrowheads="1"/>
          </p:cNvPicPr>
          <p:nvPr/>
        </p:nvPicPr>
        <p:blipFill>
          <a:blip r:embed="rId3" cstate="print"/>
          <a:srcRect/>
          <a:stretch>
            <a:fillRect/>
          </a:stretch>
        </p:blipFill>
        <p:spPr bwMode="auto">
          <a:xfrm>
            <a:off x="419100" y="1333500"/>
            <a:ext cx="8496300" cy="5238750"/>
          </a:xfrm>
          <a:prstGeom prst="rect">
            <a:avLst/>
          </a:prstGeom>
          <a:noFill/>
          <a:ln w="3175" algn="ctr">
            <a:solidFill>
              <a:schemeClr val="tx1"/>
            </a:solidFill>
            <a:miter lim="800000"/>
            <a:headEnd/>
            <a:tailEnd/>
          </a:ln>
        </p:spPr>
      </p:pic>
      <p:sp>
        <p:nvSpPr>
          <p:cNvPr id="23555" name="Rectangle 2"/>
          <p:cNvSpPr>
            <a:spLocks noGrp="1" noChangeArrowheads="1"/>
          </p:cNvSpPr>
          <p:nvPr>
            <p:ph type="title"/>
          </p:nvPr>
        </p:nvSpPr>
        <p:spPr>
          <a:xfrm>
            <a:off x="655638" y="798513"/>
            <a:ext cx="8145462" cy="609600"/>
          </a:xfrm>
        </p:spPr>
        <p:txBody>
          <a:bodyPr/>
          <a:lstStyle/>
          <a:p>
            <a:pPr eaLnBrk="1" hangingPunct="1"/>
            <a:r>
              <a:rPr lang="en-US" smtClean="0"/>
              <a:t>Port Status</a:t>
            </a:r>
          </a:p>
        </p:txBody>
      </p:sp>
      <p:sp>
        <p:nvSpPr>
          <p:cNvPr id="23556" name="Text Box 4"/>
          <p:cNvSpPr txBox="1">
            <a:spLocks noChangeArrowheads="1"/>
          </p:cNvSpPr>
          <p:nvPr/>
        </p:nvSpPr>
        <p:spPr bwMode="auto">
          <a:xfrm>
            <a:off x="3662363" y="2014538"/>
            <a:ext cx="1790700" cy="84455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Red indicates that the link is down.</a:t>
            </a:r>
          </a:p>
        </p:txBody>
      </p:sp>
      <p:sp>
        <p:nvSpPr>
          <p:cNvPr id="23557" name="Line 5"/>
          <p:cNvSpPr>
            <a:spLocks noChangeShapeType="1"/>
          </p:cNvSpPr>
          <p:nvPr/>
        </p:nvSpPr>
        <p:spPr bwMode="auto">
          <a:xfrm flipH="1">
            <a:off x="2433638" y="2432050"/>
            <a:ext cx="1231900" cy="501650"/>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23558" name="Text Box 6"/>
          <p:cNvSpPr txBox="1">
            <a:spLocks noChangeArrowheads="1"/>
          </p:cNvSpPr>
          <p:nvPr/>
        </p:nvSpPr>
        <p:spPr bwMode="auto">
          <a:xfrm>
            <a:off x="3092450" y="3754438"/>
            <a:ext cx="3937000" cy="59690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Remember that the default state of a router interface is “shutdown”.</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7"/>
          <p:cNvPicPr>
            <a:picLocks noChangeAspect="1" noChangeArrowheads="1"/>
          </p:cNvPicPr>
          <p:nvPr/>
        </p:nvPicPr>
        <p:blipFill>
          <a:blip r:embed="rId3" cstate="print"/>
          <a:srcRect/>
          <a:stretch>
            <a:fillRect/>
          </a:stretch>
        </p:blipFill>
        <p:spPr bwMode="auto">
          <a:xfrm>
            <a:off x="500063" y="1466850"/>
            <a:ext cx="8288337" cy="5084763"/>
          </a:xfrm>
          <a:prstGeom prst="rect">
            <a:avLst/>
          </a:prstGeom>
          <a:noFill/>
          <a:ln w="9525" algn="ctr">
            <a:solidFill>
              <a:schemeClr val="tx1"/>
            </a:solidFill>
            <a:miter lim="800000"/>
            <a:headEnd/>
            <a:tailEnd/>
          </a:ln>
        </p:spPr>
      </p:pic>
      <p:sp>
        <p:nvSpPr>
          <p:cNvPr id="24579" name="Rectangle 3"/>
          <p:cNvSpPr>
            <a:spLocks noGrp="1" noChangeArrowheads="1"/>
          </p:cNvSpPr>
          <p:nvPr>
            <p:ph type="title"/>
          </p:nvPr>
        </p:nvSpPr>
        <p:spPr>
          <a:xfrm>
            <a:off x="655638" y="798513"/>
            <a:ext cx="8145462" cy="647700"/>
          </a:xfrm>
        </p:spPr>
        <p:txBody>
          <a:bodyPr/>
          <a:lstStyle/>
          <a:p>
            <a:pPr eaLnBrk="1" hangingPunct="1"/>
            <a:r>
              <a:rPr lang="en-US" smtClean="0"/>
              <a:t>Viewing Port Labels</a:t>
            </a:r>
          </a:p>
        </p:txBody>
      </p:sp>
      <p:sp>
        <p:nvSpPr>
          <p:cNvPr id="24580" name="Text Box 4"/>
          <p:cNvSpPr txBox="1">
            <a:spLocks noChangeArrowheads="1"/>
          </p:cNvSpPr>
          <p:nvPr/>
        </p:nvSpPr>
        <p:spPr bwMode="auto">
          <a:xfrm>
            <a:off x="3952875" y="1965325"/>
            <a:ext cx="3216275" cy="109220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Mouse over the connection to see which ports Packet Tracer selected when making the Smart Connection.</a:t>
            </a:r>
          </a:p>
        </p:txBody>
      </p:sp>
      <p:sp>
        <p:nvSpPr>
          <p:cNvPr id="24581" name="Line 5"/>
          <p:cNvSpPr>
            <a:spLocks noChangeShapeType="1"/>
          </p:cNvSpPr>
          <p:nvPr/>
        </p:nvSpPr>
        <p:spPr bwMode="auto">
          <a:xfrm flipH="1">
            <a:off x="2752725" y="2389188"/>
            <a:ext cx="1196975" cy="127000"/>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24582" name="Line 7"/>
          <p:cNvSpPr>
            <a:spLocks noChangeShapeType="1"/>
          </p:cNvSpPr>
          <p:nvPr/>
        </p:nvSpPr>
        <p:spPr bwMode="auto">
          <a:xfrm flipH="1">
            <a:off x="2695575" y="2379663"/>
            <a:ext cx="1254125" cy="650875"/>
          </a:xfrm>
          <a:prstGeom prst="line">
            <a:avLst/>
          </a:prstGeom>
          <a:noFill/>
          <a:ln w="25400">
            <a:solidFill>
              <a:schemeClr val="accent2"/>
            </a:solidFill>
            <a:round/>
            <a:headEnd/>
            <a:tailEnd type="triangle" w="lg" len="lg"/>
          </a:ln>
        </p:spPr>
        <p:txBody>
          <a:bodyPr lIns="82124" tIns="41061" rIns="82124" bIns="41061"/>
          <a:lstStyle/>
          <a:p>
            <a:endParaRPr lang="en-ZA"/>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title"/>
          </p:nvPr>
        </p:nvSpPr>
        <p:spPr>
          <a:xfrm>
            <a:off x="655638" y="798513"/>
            <a:ext cx="8145462" cy="657225"/>
          </a:xfrm>
        </p:spPr>
        <p:txBody>
          <a:bodyPr/>
          <a:lstStyle/>
          <a:p>
            <a:pPr eaLnBrk="1" hangingPunct="1"/>
            <a:r>
              <a:rPr lang="en-US" smtClean="0"/>
              <a:t>Port Label Options and Other Options</a:t>
            </a:r>
          </a:p>
        </p:txBody>
      </p:sp>
      <p:grpSp>
        <p:nvGrpSpPr>
          <p:cNvPr id="25603" name="Group 26"/>
          <p:cNvGrpSpPr>
            <a:grpSpLocks/>
          </p:cNvGrpSpPr>
          <p:nvPr/>
        </p:nvGrpSpPr>
        <p:grpSpPr bwMode="auto">
          <a:xfrm>
            <a:off x="965200" y="1533525"/>
            <a:ext cx="7537450" cy="4873625"/>
            <a:chOff x="965057" y="1532877"/>
            <a:chExt cx="7537676" cy="4873860"/>
          </a:xfrm>
        </p:grpSpPr>
        <p:pic>
          <p:nvPicPr>
            <p:cNvPr id="25608" name="Picture 13"/>
            <p:cNvPicPr>
              <a:picLocks noChangeAspect="1" noChangeArrowheads="1"/>
            </p:cNvPicPr>
            <p:nvPr/>
          </p:nvPicPr>
          <p:blipFill>
            <a:blip r:embed="rId3" cstate="print"/>
            <a:srcRect/>
            <a:stretch>
              <a:fillRect/>
            </a:stretch>
          </p:blipFill>
          <p:spPr bwMode="auto">
            <a:xfrm>
              <a:off x="965057" y="1532877"/>
              <a:ext cx="7537676" cy="4873860"/>
            </a:xfrm>
            <a:prstGeom prst="rect">
              <a:avLst/>
            </a:prstGeom>
            <a:noFill/>
            <a:ln w="3175" algn="ctr">
              <a:solidFill>
                <a:schemeClr val="tx1"/>
              </a:solidFill>
              <a:miter lim="800000"/>
              <a:headEnd/>
              <a:tailEnd/>
            </a:ln>
          </p:spPr>
        </p:pic>
        <p:sp>
          <p:nvSpPr>
            <p:cNvPr id="25609" name="Oval 4"/>
            <p:cNvSpPr>
              <a:spLocks noChangeArrowheads="1"/>
            </p:cNvSpPr>
            <p:nvPr/>
          </p:nvSpPr>
          <p:spPr bwMode="auto">
            <a:xfrm>
              <a:off x="2943266" y="3268847"/>
              <a:ext cx="1905000" cy="393700"/>
            </a:xfrm>
            <a:prstGeom prst="ellipse">
              <a:avLst/>
            </a:prstGeom>
            <a:noFill/>
            <a:ln w="28575" algn="ctr">
              <a:solidFill>
                <a:schemeClr val="accent2"/>
              </a:solidFill>
              <a:round/>
              <a:headEnd/>
              <a:tailEnd/>
            </a:ln>
          </p:spPr>
          <p:txBody>
            <a:bodyPr wrap="none" lIns="82124" tIns="41061" rIns="82124" bIns="41061" anchor="ctr"/>
            <a:lstStyle/>
            <a:p>
              <a:endParaRPr lang="en-US"/>
            </a:p>
          </p:txBody>
        </p:sp>
        <p:sp>
          <p:nvSpPr>
            <p:cNvPr id="25610" name="Line 5"/>
            <p:cNvSpPr>
              <a:spLocks noChangeShapeType="1"/>
            </p:cNvSpPr>
            <p:nvPr/>
          </p:nvSpPr>
          <p:spPr bwMode="auto">
            <a:xfrm flipH="1" flipV="1">
              <a:off x="2576945" y="2980705"/>
              <a:ext cx="382196" cy="453241"/>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25611" name="Line 6"/>
            <p:cNvSpPr>
              <a:spLocks noChangeShapeType="1"/>
            </p:cNvSpPr>
            <p:nvPr/>
          </p:nvSpPr>
          <p:spPr bwMode="auto">
            <a:xfrm flipH="1" flipV="1">
              <a:off x="2553194" y="3384466"/>
              <a:ext cx="390071" cy="65355"/>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25612" name="Line 7"/>
            <p:cNvSpPr>
              <a:spLocks noChangeShapeType="1"/>
            </p:cNvSpPr>
            <p:nvPr/>
          </p:nvSpPr>
          <p:spPr bwMode="auto">
            <a:xfrm flipH="1">
              <a:off x="2576944" y="3462521"/>
              <a:ext cx="359971" cy="385083"/>
            </a:xfrm>
            <a:prstGeom prst="line">
              <a:avLst/>
            </a:prstGeom>
            <a:noFill/>
            <a:ln w="25400">
              <a:solidFill>
                <a:schemeClr val="accent2"/>
              </a:solidFill>
              <a:round/>
              <a:headEnd/>
              <a:tailEnd type="triangle" w="lg" len="lg"/>
            </a:ln>
          </p:spPr>
          <p:txBody>
            <a:bodyPr lIns="82124" tIns="41061" rIns="82124" bIns="41061"/>
            <a:lstStyle/>
            <a:p>
              <a:endParaRPr lang="en-ZA"/>
            </a:p>
          </p:txBody>
        </p:sp>
      </p:grpSp>
      <p:pic>
        <p:nvPicPr>
          <p:cNvPr id="19474" name="Picture 18"/>
          <p:cNvPicPr>
            <a:picLocks noChangeAspect="1" noChangeArrowheads="1"/>
          </p:cNvPicPr>
          <p:nvPr/>
        </p:nvPicPr>
        <p:blipFill>
          <a:blip r:embed="rId4" cstate="print"/>
          <a:srcRect/>
          <a:stretch>
            <a:fillRect/>
          </a:stretch>
        </p:blipFill>
        <p:spPr bwMode="auto">
          <a:xfrm>
            <a:off x="927100" y="1535113"/>
            <a:ext cx="7634288" cy="4964112"/>
          </a:xfrm>
          <a:prstGeom prst="rect">
            <a:avLst/>
          </a:prstGeom>
          <a:noFill/>
          <a:ln w="3175" algn="ctr">
            <a:solidFill>
              <a:schemeClr val="tx1"/>
            </a:solidFill>
            <a:miter lim="800000"/>
            <a:headEnd/>
            <a:tailEnd/>
          </a:ln>
        </p:spPr>
      </p:pic>
      <p:sp>
        <p:nvSpPr>
          <p:cNvPr id="32" name="Rectangle 11"/>
          <p:cNvSpPr>
            <a:spLocks noChangeArrowheads="1"/>
          </p:cNvSpPr>
          <p:nvPr/>
        </p:nvSpPr>
        <p:spPr bwMode="auto">
          <a:xfrm>
            <a:off x="3036888" y="2936875"/>
            <a:ext cx="1333500" cy="428625"/>
          </a:xfrm>
          <a:prstGeom prst="rect">
            <a:avLst/>
          </a:prstGeom>
          <a:noFill/>
          <a:ln w="25400" algn="ctr">
            <a:solidFill>
              <a:schemeClr val="accent2"/>
            </a:solidFill>
            <a:miter lim="800000"/>
            <a:headEnd/>
            <a:tailEnd/>
          </a:ln>
        </p:spPr>
        <p:txBody>
          <a:bodyPr wrap="none" lIns="82124" tIns="41061" rIns="82124" bIns="41061" anchor="ctr">
            <a:spAutoFit/>
          </a:bodyPr>
          <a:lstStyle/>
          <a:p>
            <a:endParaRPr lang="en-US"/>
          </a:p>
        </p:txBody>
      </p:sp>
      <p:pic>
        <p:nvPicPr>
          <p:cNvPr id="40" name="Picture 20"/>
          <p:cNvPicPr>
            <a:picLocks noChangeAspect="1" noChangeArrowheads="1"/>
          </p:cNvPicPr>
          <p:nvPr/>
        </p:nvPicPr>
        <p:blipFill>
          <a:blip r:embed="rId5" cstate="print"/>
          <a:srcRect/>
          <a:stretch>
            <a:fillRect/>
          </a:stretch>
        </p:blipFill>
        <p:spPr bwMode="auto">
          <a:xfrm>
            <a:off x="915988" y="1535113"/>
            <a:ext cx="7662862" cy="4948237"/>
          </a:xfrm>
          <a:prstGeom prst="rect">
            <a:avLst/>
          </a:prstGeom>
          <a:noFill/>
          <a:ln w="3175" algn="ctr">
            <a:solidFill>
              <a:schemeClr val="tx1"/>
            </a:solidFill>
            <a:miter lim="800000"/>
            <a:headEnd/>
            <a:tailEnd/>
          </a:ln>
        </p:spPr>
      </p:pic>
      <p:sp>
        <p:nvSpPr>
          <p:cNvPr id="25607" name="Rectangle 13"/>
          <p:cNvSpPr>
            <a:spLocks noChangeArrowheads="1"/>
          </p:cNvSpPr>
          <p:nvPr/>
        </p:nvSpPr>
        <p:spPr bwMode="auto">
          <a:xfrm>
            <a:off x="3021013" y="2957513"/>
            <a:ext cx="1854200" cy="914400"/>
          </a:xfrm>
          <a:prstGeom prst="rect">
            <a:avLst/>
          </a:prstGeom>
          <a:noFill/>
          <a:ln w="19050" algn="ctr">
            <a:solidFill>
              <a:schemeClr val="accent2"/>
            </a:solidFill>
            <a:miter lim="800000"/>
            <a:headEnd/>
            <a:tailEnd/>
          </a:ln>
        </p:spPr>
        <p:txBody>
          <a:bodyPr lIns="82124" tIns="41061" rIns="82124" bIns="41061" anchor="ctr">
            <a:spAutoFit/>
          </a:bodyPr>
          <a:lstStyle/>
          <a:p>
            <a:pPr defTabSz="814388"/>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ChangeArrowheads="1"/>
          </p:cNvSpPr>
          <p:nvPr/>
        </p:nvSpPr>
        <p:spPr bwMode="auto">
          <a:xfrm>
            <a:off x="655638" y="798513"/>
            <a:ext cx="8145462" cy="657225"/>
          </a:xfrm>
          <a:prstGeom prst="rect">
            <a:avLst/>
          </a:prstGeom>
          <a:noFill/>
          <a:ln w="9525" algn="ctr">
            <a:noFill/>
            <a:miter lim="800000"/>
            <a:headEnd/>
            <a:tailEnd/>
          </a:ln>
        </p:spPr>
        <p:txBody>
          <a:bodyPr lIns="82124" tIns="41061" rIns="82124" bIns="41061" anchor="b"/>
          <a:lstStyle/>
          <a:p>
            <a:pPr algn="l" defTabSz="814388" eaLnBrk="1" hangingPunct="1"/>
            <a:r>
              <a:rPr lang="en-US" sz="3200" b="1">
                <a:solidFill>
                  <a:srgbClr val="708CA1"/>
                </a:solidFill>
              </a:rPr>
              <a:t>Clustering Devices</a:t>
            </a:r>
          </a:p>
        </p:txBody>
      </p:sp>
      <p:pic>
        <p:nvPicPr>
          <p:cNvPr id="26627" name="Picture 3"/>
          <p:cNvPicPr>
            <a:picLocks noChangeAspect="1" noChangeArrowheads="1"/>
          </p:cNvPicPr>
          <p:nvPr/>
        </p:nvPicPr>
        <p:blipFill>
          <a:blip r:embed="rId3" cstate="print"/>
          <a:srcRect/>
          <a:stretch>
            <a:fillRect/>
          </a:stretch>
        </p:blipFill>
        <p:spPr bwMode="auto">
          <a:xfrm>
            <a:off x="571500" y="1439863"/>
            <a:ext cx="8001000" cy="5000625"/>
          </a:xfrm>
          <a:prstGeom prst="rect">
            <a:avLst/>
          </a:prstGeom>
          <a:noFill/>
          <a:ln w="3175" algn="ctr">
            <a:solidFill>
              <a:schemeClr val="tx1"/>
            </a:solidFill>
            <a:miter lim="800000"/>
            <a:headEnd/>
            <a:tailEnd/>
          </a:ln>
        </p:spPr>
      </p:pic>
      <p:sp>
        <p:nvSpPr>
          <p:cNvPr id="21" name="Rectangle 14"/>
          <p:cNvSpPr>
            <a:spLocks noChangeArrowheads="1"/>
          </p:cNvSpPr>
          <p:nvPr/>
        </p:nvSpPr>
        <p:spPr bwMode="auto">
          <a:xfrm>
            <a:off x="1912938" y="1435100"/>
            <a:ext cx="666750" cy="219075"/>
          </a:xfrm>
          <a:prstGeom prst="rect">
            <a:avLst/>
          </a:prstGeom>
          <a:noFill/>
          <a:ln w="25400" algn="ctr">
            <a:solidFill>
              <a:schemeClr val="accent2"/>
            </a:solidFill>
            <a:miter lim="800000"/>
            <a:headEnd/>
            <a:tailEnd/>
          </a:ln>
        </p:spPr>
        <p:txBody>
          <a:bodyPr wrap="none" lIns="82124" tIns="41061" rIns="82124" bIns="41061" anchor="ctr">
            <a:spAutoFit/>
          </a:bodyPr>
          <a:lstStyle/>
          <a:p>
            <a:endParaRPr lang="en-US"/>
          </a:p>
        </p:txBody>
      </p:sp>
      <p:pic>
        <p:nvPicPr>
          <p:cNvPr id="23" name="Picture 4"/>
          <p:cNvPicPr>
            <a:picLocks noChangeAspect="1" noChangeArrowheads="1"/>
          </p:cNvPicPr>
          <p:nvPr/>
        </p:nvPicPr>
        <p:blipFill>
          <a:blip r:embed="rId4" cstate="print"/>
          <a:srcRect/>
          <a:stretch>
            <a:fillRect/>
          </a:stretch>
        </p:blipFill>
        <p:spPr bwMode="auto">
          <a:xfrm>
            <a:off x="777875" y="2335213"/>
            <a:ext cx="4143375" cy="2447925"/>
          </a:xfrm>
          <a:prstGeom prst="rect">
            <a:avLst/>
          </a:prstGeom>
          <a:noFill/>
          <a:ln w="9525" algn="ctr">
            <a:noFill/>
            <a:miter lim="800000"/>
            <a:headEnd/>
            <a:tailEnd/>
          </a:ln>
        </p:spPr>
      </p:pic>
      <p:pic>
        <p:nvPicPr>
          <p:cNvPr id="132101" name="Picture 5"/>
          <p:cNvPicPr>
            <a:picLocks noChangeAspect="1" noChangeArrowheads="1"/>
          </p:cNvPicPr>
          <p:nvPr/>
        </p:nvPicPr>
        <p:blipFill>
          <a:blip r:embed="rId5" cstate="print"/>
          <a:srcRect/>
          <a:stretch>
            <a:fillRect/>
          </a:stretch>
        </p:blipFill>
        <p:spPr bwMode="auto">
          <a:xfrm>
            <a:off x="566738" y="1417638"/>
            <a:ext cx="8010525" cy="5019675"/>
          </a:xfrm>
          <a:prstGeom prst="rect">
            <a:avLst/>
          </a:prstGeom>
          <a:noFill/>
          <a:ln w="3175" algn="ctr">
            <a:solidFill>
              <a:schemeClr val="tx1"/>
            </a:solidFill>
            <a:miter lim="800000"/>
            <a:headEnd/>
            <a:tailEnd/>
          </a:ln>
        </p:spPr>
      </p:pic>
      <p:sp>
        <p:nvSpPr>
          <p:cNvPr id="25" name="Rectangle 8"/>
          <p:cNvSpPr>
            <a:spLocks noChangeArrowheads="1"/>
          </p:cNvSpPr>
          <p:nvPr/>
        </p:nvSpPr>
        <p:spPr bwMode="auto">
          <a:xfrm>
            <a:off x="4654550" y="1439863"/>
            <a:ext cx="927100" cy="415925"/>
          </a:xfrm>
          <a:prstGeom prst="rect">
            <a:avLst/>
          </a:prstGeom>
          <a:noFill/>
          <a:ln w="25400" algn="ctr">
            <a:solidFill>
              <a:schemeClr val="accent2"/>
            </a:solidFill>
            <a:miter lim="800000"/>
            <a:headEnd/>
            <a:tailEnd/>
          </a:ln>
        </p:spPr>
        <p:txBody>
          <a:bodyPr lIns="82124" tIns="41061" rIns="82124" bIns="41061" anchor="ctr">
            <a:spAutoFit/>
          </a:bodyPr>
          <a:lstStyle/>
          <a:p>
            <a:endParaRPr lang="en-US"/>
          </a:p>
        </p:txBody>
      </p:sp>
      <p:pic>
        <p:nvPicPr>
          <p:cNvPr id="132103" name="Picture 7"/>
          <p:cNvPicPr>
            <a:picLocks noChangeAspect="1" noChangeArrowheads="1"/>
          </p:cNvPicPr>
          <p:nvPr/>
        </p:nvPicPr>
        <p:blipFill>
          <a:blip r:embed="rId6" cstate="print"/>
          <a:srcRect/>
          <a:stretch>
            <a:fillRect/>
          </a:stretch>
        </p:blipFill>
        <p:spPr bwMode="auto">
          <a:xfrm>
            <a:off x="550863" y="1411288"/>
            <a:ext cx="8020050" cy="5010150"/>
          </a:xfrm>
          <a:prstGeom prst="rect">
            <a:avLst/>
          </a:prstGeom>
          <a:noFill/>
          <a:ln w="3175" algn="ctr">
            <a:solidFill>
              <a:schemeClr val="tx1"/>
            </a:solidFill>
            <a:miter lim="800000"/>
            <a:headEnd/>
            <a:tailEnd/>
          </a:ln>
        </p:spPr>
      </p:pic>
      <p:pic>
        <p:nvPicPr>
          <p:cNvPr id="132104" name="Picture 8"/>
          <p:cNvPicPr>
            <a:picLocks noChangeAspect="1" noChangeArrowheads="1"/>
          </p:cNvPicPr>
          <p:nvPr/>
        </p:nvPicPr>
        <p:blipFill>
          <a:blip r:embed="rId7" cstate="print"/>
          <a:srcRect/>
          <a:stretch>
            <a:fillRect/>
          </a:stretch>
        </p:blipFill>
        <p:spPr bwMode="auto">
          <a:xfrm>
            <a:off x="546100" y="1408113"/>
            <a:ext cx="8029575" cy="5010150"/>
          </a:xfrm>
          <a:prstGeom prst="rect">
            <a:avLst/>
          </a:prstGeom>
          <a:noFill/>
          <a:ln w="3175" algn="ctr">
            <a:solidFill>
              <a:schemeClr val="tx1"/>
            </a:solidFill>
            <a:miter lim="800000"/>
            <a:headEnd/>
            <a:tailEnd/>
          </a:ln>
        </p:spPr>
      </p:pic>
      <p:sp>
        <p:nvSpPr>
          <p:cNvPr id="30" name="Rectangle 13"/>
          <p:cNvSpPr>
            <a:spLocks noChangeArrowheads="1"/>
          </p:cNvSpPr>
          <p:nvPr/>
        </p:nvSpPr>
        <p:spPr bwMode="auto">
          <a:xfrm>
            <a:off x="2613025" y="1446213"/>
            <a:ext cx="666750" cy="219075"/>
          </a:xfrm>
          <a:prstGeom prst="rect">
            <a:avLst/>
          </a:prstGeom>
          <a:noFill/>
          <a:ln w="25400" algn="ctr">
            <a:solidFill>
              <a:schemeClr val="accent2"/>
            </a:solidFill>
            <a:miter lim="800000"/>
            <a:headEnd/>
            <a:tailEnd/>
          </a:ln>
        </p:spPr>
        <p:txBody>
          <a:bodyPr wrap="none" lIns="82124" tIns="41061" rIns="82124" bIns="41061" anchor="ctr">
            <a:spAutoFit/>
          </a:bodyPr>
          <a:lstStyle/>
          <a:p>
            <a:endParaRPr lang="en-US"/>
          </a:p>
        </p:txBody>
      </p:sp>
      <p:pic>
        <p:nvPicPr>
          <p:cNvPr id="132105" name="Picture 9"/>
          <p:cNvPicPr>
            <a:picLocks noChangeAspect="1" noChangeArrowheads="1"/>
          </p:cNvPicPr>
          <p:nvPr/>
        </p:nvPicPr>
        <p:blipFill>
          <a:blip r:embed="rId8" cstate="print"/>
          <a:srcRect/>
          <a:stretch>
            <a:fillRect/>
          </a:stretch>
        </p:blipFill>
        <p:spPr bwMode="auto">
          <a:xfrm>
            <a:off x="531813" y="1401763"/>
            <a:ext cx="8010525" cy="5029200"/>
          </a:xfrm>
          <a:prstGeom prst="rect">
            <a:avLst/>
          </a:prstGeom>
          <a:noFill/>
          <a:ln w="3175" algn="ctr">
            <a:solidFill>
              <a:schemeClr val="tx1"/>
            </a:solidFill>
            <a:miter lim="800000"/>
            <a:headEnd/>
            <a:tailEnd/>
          </a:ln>
        </p:spPr>
      </p:pic>
      <p:sp>
        <p:nvSpPr>
          <p:cNvPr id="32" name="Rectangle 13"/>
          <p:cNvSpPr>
            <a:spLocks noChangeArrowheads="1"/>
          </p:cNvSpPr>
          <p:nvPr/>
        </p:nvSpPr>
        <p:spPr bwMode="auto">
          <a:xfrm>
            <a:off x="2601913" y="1446213"/>
            <a:ext cx="666750" cy="219075"/>
          </a:xfrm>
          <a:prstGeom prst="rect">
            <a:avLst/>
          </a:prstGeom>
          <a:noFill/>
          <a:ln w="25400" algn="ctr">
            <a:solidFill>
              <a:schemeClr val="accent2"/>
            </a:solidFill>
            <a:miter lim="800000"/>
            <a:headEnd/>
            <a:tailEnd/>
          </a:ln>
        </p:spPr>
        <p:txBody>
          <a:bodyPr wrap="none" lIns="82124" tIns="41061" rIns="82124" bIns="41061" anchor="ctr">
            <a:spAutoFit/>
          </a:bodyPr>
          <a:lstStyle/>
          <a:p>
            <a:endParaRPr lang="en-US"/>
          </a:p>
        </p:txBody>
      </p:sp>
      <p:sp>
        <p:nvSpPr>
          <p:cNvPr id="33" name="Rectangle 14"/>
          <p:cNvSpPr>
            <a:spLocks noChangeArrowheads="1"/>
          </p:cNvSpPr>
          <p:nvPr/>
        </p:nvSpPr>
        <p:spPr bwMode="auto">
          <a:xfrm>
            <a:off x="1663700" y="1446213"/>
            <a:ext cx="666750" cy="219075"/>
          </a:xfrm>
          <a:prstGeom prst="rect">
            <a:avLst/>
          </a:prstGeom>
          <a:noFill/>
          <a:ln w="25400" algn="ctr">
            <a:solidFill>
              <a:schemeClr val="accent2"/>
            </a:solidFill>
            <a:miter lim="800000"/>
            <a:headEnd/>
            <a:tailEnd/>
          </a:ln>
        </p:spPr>
        <p:txBody>
          <a:bodyPr wrap="none" lIns="82124" tIns="41061" rIns="82124" bIns="41061" anchor="ctr">
            <a:spAutoFit/>
          </a:bodyPr>
          <a:lstStyle/>
          <a:p>
            <a:endParaRPr lang="en-US"/>
          </a:p>
        </p:txBody>
      </p:sp>
      <p:pic>
        <p:nvPicPr>
          <p:cNvPr id="132106" name="Picture 10"/>
          <p:cNvPicPr>
            <a:picLocks noChangeAspect="1" noChangeArrowheads="1"/>
          </p:cNvPicPr>
          <p:nvPr/>
        </p:nvPicPr>
        <p:blipFill>
          <a:blip r:embed="rId9" cstate="print"/>
          <a:srcRect/>
          <a:stretch>
            <a:fillRect/>
          </a:stretch>
        </p:blipFill>
        <p:spPr bwMode="auto">
          <a:xfrm>
            <a:off x="533400" y="1427163"/>
            <a:ext cx="8029575" cy="5000625"/>
          </a:xfrm>
          <a:prstGeom prst="rect">
            <a:avLst/>
          </a:prstGeom>
          <a:noFill/>
          <a:ln w="3175" algn="ctr">
            <a:solidFill>
              <a:schemeClr val="tx1"/>
            </a:solidFill>
            <a:miter lim="800000"/>
            <a:headEnd/>
            <a:tailEnd/>
          </a:ln>
        </p:spPr>
      </p:pic>
      <p:sp>
        <p:nvSpPr>
          <p:cNvPr id="37" name="Rectangle 36"/>
          <p:cNvSpPr>
            <a:spLocks noChangeArrowheads="1"/>
          </p:cNvSpPr>
          <p:nvPr/>
        </p:nvSpPr>
        <p:spPr bwMode="auto">
          <a:xfrm>
            <a:off x="2255838" y="2600325"/>
            <a:ext cx="1390650" cy="1022350"/>
          </a:xfrm>
          <a:prstGeom prst="rect">
            <a:avLst/>
          </a:prstGeom>
          <a:noFill/>
          <a:ln w="28575" algn="ctr">
            <a:solidFill>
              <a:srgbClr val="FF0000"/>
            </a:solidFill>
            <a:round/>
            <a:headEnd/>
            <a:tailEnd/>
          </a:ln>
        </p:spPr>
        <p:txBody>
          <a:bodyPr wrap="none" lIns="82124" tIns="41061" rIns="82124" bIns="41061" anchor="ctr">
            <a:spAutoFit/>
          </a:bodyPr>
          <a:lstStyle/>
          <a:p>
            <a:pPr defTabSz="814388"/>
            <a:endParaRPr lang="en-US"/>
          </a:p>
        </p:txBody>
      </p:sp>
      <p:pic>
        <p:nvPicPr>
          <p:cNvPr id="132110" name="Picture 14"/>
          <p:cNvPicPr>
            <a:picLocks noChangeAspect="1" noChangeArrowheads="1"/>
          </p:cNvPicPr>
          <p:nvPr/>
        </p:nvPicPr>
        <p:blipFill>
          <a:blip r:embed="rId10" cstate="print"/>
          <a:srcRect/>
          <a:stretch>
            <a:fillRect/>
          </a:stretch>
        </p:blipFill>
        <p:spPr bwMode="auto">
          <a:xfrm>
            <a:off x="2011363" y="2325688"/>
            <a:ext cx="2057400" cy="1495425"/>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210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210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210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210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3210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3210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321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animBg="1"/>
      <p:bldP spid="30" grpId="0" animBg="1"/>
      <p:bldP spid="32" grpId="0" animBg="1"/>
      <p:bldP spid="33" grpId="0" animBg="1"/>
      <p:bldP spid="3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ChangeArrowheads="1"/>
          </p:cNvSpPr>
          <p:nvPr/>
        </p:nvSpPr>
        <p:spPr bwMode="auto">
          <a:xfrm>
            <a:off x="655638" y="798513"/>
            <a:ext cx="8145462" cy="657225"/>
          </a:xfrm>
          <a:prstGeom prst="rect">
            <a:avLst/>
          </a:prstGeom>
          <a:noFill/>
          <a:ln w="9525" algn="ctr">
            <a:noFill/>
            <a:miter lim="800000"/>
            <a:headEnd/>
            <a:tailEnd/>
          </a:ln>
        </p:spPr>
        <p:txBody>
          <a:bodyPr lIns="82124" tIns="41061" rIns="82124" bIns="41061" anchor="b"/>
          <a:lstStyle/>
          <a:p>
            <a:pPr algn="l" defTabSz="814388" eaLnBrk="1" hangingPunct="1"/>
            <a:r>
              <a:rPr lang="en-US" sz="3200" b="1">
                <a:solidFill>
                  <a:srgbClr val="708CA1"/>
                </a:solidFill>
              </a:rPr>
              <a:t>Connect to a Device Within a Cluster</a:t>
            </a:r>
          </a:p>
        </p:txBody>
      </p:sp>
      <p:pic>
        <p:nvPicPr>
          <p:cNvPr id="27651" name="Picture 6"/>
          <p:cNvPicPr>
            <a:picLocks noChangeAspect="1" noChangeArrowheads="1"/>
          </p:cNvPicPr>
          <p:nvPr/>
        </p:nvPicPr>
        <p:blipFill>
          <a:blip r:embed="rId3" cstate="print"/>
          <a:srcRect/>
          <a:stretch>
            <a:fillRect/>
          </a:stretch>
        </p:blipFill>
        <p:spPr bwMode="auto">
          <a:xfrm>
            <a:off x="1306513" y="1492250"/>
            <a:ext cx="6981825" cy="5038725"/>
          </a:xfrm>
          <a:prstGeom prst="rect">
            <a:avLst/>
          </a:prstGeom>
          <a:noFill/>
          <a:ln w="3175" algn="ctr">
            <a:solidFill>
              <a:schemeClr val="tx1"/>
            </a:solidFill>
            <a:miter lim="800000"/>
            <a:headEnd/>
            <a:tailEnd/>
          </a:ln>
        </p:spPr>
      </p:pic>
      <p:pic>
        <p:nvPicPr>
          <p:cNvPr id="131079" name="Picture 7"/>
          <p:cNvPicPr>
            <a:picLocks noChangeAspect="1" noChangeArrowheads="1"/>
          </p:cNvPicPr>
          <p:nvPr/>
        </p:nvPicPr>
        <p:blipFill>
          <a:blip r:embed="rId4" cstate="print"/>
          <a:srcRect/>
          <a:stretch>
            <a:fillRect/>
          </a:stretch>
        </p:blipFill>
        <p:spPr bwMode="auto">
          <a:xfrm>
            <a:off x="1306513" y="1498600"/>
            <a:ext cx="6981825" cy="5038725"/>
          </a:xfrm>
          <a:prstGeom prst="rect">
            <a:avLst/>
          </a:prstGeom>
          <a:noFill/>
          <a:ln w="3175" algn="ctr">
            <a:solidFill>
              <a:schemeClr val="tx1"/>
            </a:solidFill>
            <a:miter lim="800000"/>
            <a:headEnd/>
            <a:tailEnd/>
          </a:ln>
        </p:spPr>
      </p:pic>
      <p:pic>
        <p:nvPicPr>
          <p:cNvPr id="131080" name="Picture 8"/>
          <p:cNvPicPr>
            <a:picLocks noChangeAspect="1" noChangeArrowheads="1"/>
          </p:cNvPicPr>
          <p:nvPr/>
        </p:nvPicPr>
        <p:blipFill>
          <a:blip r:embed="rId5" cstate="print"/>
          <a:srcRect/>
          <a:stretch>
            <a:fillRect/>
          </a:stretch>
        </p:blipFill>
        <p:spPr bwMode="auto">
          <a:xfrm>
            <a:off x="1306513" y="1503363"/>
            <a:ext cx="6981825" cy="5038725"/>
          </a:xfrm>
          <a:prstGeom prst="rect">
            <a:avLst/>
          </a:prstGeom>
          <a:noFill/>
          <a:ln w="3175" algn="ctr">
            <a:solidFill>
              <a:schemeClr val="tx1"/>
            </a:solidFill>
            <a:miter lim="800000"/>
            <a:headEnd/>
            <a:tailEnd/>
          </a:ln>
        </p:spPr>
      </p:pic>
      <p:sp>
        <p:nvSpPr>
          <p:cNvPr id="17" name="Rectangle 7"/>
          <p:cNvSpPr>
            <a:spLocks noChangeArrowheads="1"/>
          </p:cNvSpPr>
          <p:nvPr/>
        </p:nvSpPr>
        <p:spPr bwMode="auto">
          <a:xfrm>
            <a:off x="5373688" y="1822450"/>
            <a:ext cx="809625" cy="219075"/>
          </a:xfrm>
          <a:prstGeom prst="rect">
            <a:avLst/>
          </a:prstGeom>
          <a:noFill/>
          <a:ln w="25400" algn="ctr">
            <a:solidFill>
              <a:schemeClr val="accent2"/>
            </a:solidFill>
            <a:miter lim="800000"/>
            <a:headEnd/>
            <a:tailEnd/>
          </a:ln>
        </p:spPr>
        <p:txBody>
          <a:bodyPr lIns="82124" tIns="41061" rIns="82124" bIns="41061" anchor="ctr">
            <a:spAutoFit/>
          </a:bodyPr>
          <a:lstStyle/>
          <a:p>
            <a:endParaRPr lang="en-US"/>
          </a:p>
        </p:txBody>
      </p:sp>
      <p:pic>
        <p:nvPicPr>
          <p:cNvPr id="131081" name="Picture 9"/>
          <p:cNvPicPr>
            <a:picLocks noChangeAspect="1" noChangeArrowheads="1"/>
          </p:cNvPicPr>
          <p:nvPr/>
        </p:nvPicPr>
        <p:blipFill>
          <a:blip r:embed="rId6" cstate="print"/>
          <a:srcRect/>
          <a:stretch>
            <a:fillRect/>
          </a:stretch>
        </p:blipFill>
        <p:spPr bwMode="auto">
          <a:xfrm>
            <a:off x="1306513" y="1516063"/>
            <a:ext cx="6981825" cy="5038725"/>
          </a:xfrm>
          <a:prstGeom prst="rect">
            <a:avLst/>
          </a:prstGeom>
          <a:noFill/>
          <a:ln w="3175" algn="ctr">
            <a:solidFill>
              <a:schemeClr val="tx1"/>
            </a:solidFill>
            <a:miter lim="800000"/>
            <a:headEnd/>
            <a:tailEnd/>
          </a:ln>
        </p:spPr>
      </p:pic>
      <p:pic>
        <p:nvPicPr>
          <p:cNvPr id="131082" name="Picture 10"/>
          <p:cNvPicPr>
            <a:picLocks noChangeAspect="1" noChangeArrowheads="1"/>
          </p:cNvPicPr>
          <p:nvPr/>
        </p:nvPicPr>
        <p:blipFill>
          <a:blip r:embed="rId7" cstate="print"/>
          <a:srcRect/>
          <a:stretch>
            <a:fillRect/>
          </a:stretch>
        </p:blipFill>
        <p:spPr bwMode="auto">
          <a:xfrm>
            <a:off x="1306513" y="1503363"/>
            <a:ext cx="6981825" cy="5038725"/>
          </a:xfrm>
          <a:prstGeom prst="rect">
            <a:avLst/>
          </a:prstGeom>
          <a:noFill/>
          <a:ln w="9525" algn="ctr">
            <a:noFill/>
            <a:miter lim="800000"/>
            <a:headEnd/>
            <a:tailEnd/>
          </a:ln>
        </p:spPr>
      </p:pic>
      <p:pic>
        <p:nvPicPr>
          <p:cNvPr id="131083" name="Picture 11"/>
          <p:cNvPicPr>
            <a:picLocks noChangeAspect="1" noChangeArrowheads="1"/>
          </p:cNvPicPr>
          <p:nvPr/>
        </p:nvPicPr>
        <p:blipFill>
          <a:blip r:embed="rId8" cstate="print"/>
          <a:srcRect/>
          <a:stretch>
            <a:fillRect/>
          </a:stretch>
        </p:blipFill>
        <p:spPr bwMode="auto">
          <a:xfrm>
            <a:off x="1306513" y="1503363"/>
            <a:ext cx="6981825" cy="5038725"/>
          </a:xfrm>
          <a:prstGeom prst="rect">
            <a:avLst/>
          </a:prstGeom>
          <a:noFill/>
          <a:ln w="3175" algn="ctr">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10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0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108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108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10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3" descr="qa3"/>
          <p:cNvPicPr>
            <a:picLocks noChangeAspect="1" noChangeArrowheads="1"/>
          </p:cNvPicPr>
          <p:nvPr/>
        </p:nvPicPr>
        <p:blipFill>
          <a:blip r:embed="rId3" cstate="print"/>
          <a:srcRect/>
          <a:stretch>
            <a:fillRect/>
          </a:stretch>
        </p:blipFill>
        <p:spPr bwMode="auto">
          <a:xfrm>
            <a:off x="0" y="1600200"/>
            <a:ext cx="9144000" cy="3181350"/>
          </a:xfrm>
          <a:prstGeom prst="rect">
            <a:avLst/>
          </a:prstGeom>
          <a:noFill/>
          <a:ln w="9525">
            <a:noFill/>
            <a:miter lim="800000"/>
            <a:headEnd/>
            <a:tailEnd/>
          </a:ln>
        </p:spPr>
      </p:pic>
      <p:sp>
        <p:nvSpPr>
          <p:cNvPr id="2867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28676" name="Rectangle 11"/>
          <p:cNvSpPr>
            <a:spLocks noChangeArrowheads="1"/>
          </p:cNvSpPr>
          <p:nvPr/>
        </p:nvSpPr>
        <p:spPr bwMode="auto">
          <a:xfrm>
            <a:off x="636588" y="2770188"/>
            <a:ext cx="2852737" cy="838200"/>
          </a:xfrm>
          <a:prstGeom prst="rect">
            <a:avLst/>
          </a:prstGeom>
          <a:noFill/>
          <a:ln w="9525" algn="ctr">
            <a:noFill/>
            <a:miter lim="800000"/>
            <a:headEnd/>
            <a:tailEnd/>
          </a:ln>
        </p:spPr>
        <p:txBody>
          <a:bodyPr lIns="82124" tIns="41061" rIns="82124" bIns="41061" anchor="ctr"/>
          <a:lstStyle/>
          <a:p>
            <a:pPr algn="l" defTabSz="814388" eaLnBrk="1" hangingPunct="1"/>
            <a:r>
              <a:rPr lang="en-US" sz="3000">
                <a:solidFill>
                  <a:srgbClr val="FFFFFF"/>
                </a:solidFill>
              </a:rPr>
              <a:t>Configuring Devices</a:t>
            </a:r>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p:cNvSpPr>
            <a:spLocks noGrp="1" noChangeArrowheads="1"/>
          </p:cNvSpPr>
          <p:nvPr>
            <p:ph type="title"/>
          </p:nvPr>
        </p:nvSpPr>
        <p:spPr>
          <a:xfrm>
            <a:off x="655638" y="693738"/>
            <a:ext cx="8145462" cy="619125"/>
          </a:xfrm>
        </p:spPr>
        <p:txBody>
          <a:bodyPr/>
          <a:lstStyle/>
          <a:p>
            <a:pPr eaLnBrk="1" hangingPunct="1"/>
            <a:r>
              <a:rPr lang="en-US" smtClean="0"/>
              <a:t>Configure the PC Gateway</a:t>
            </a:r>
          </a:p>
        </p:txBody>
      </p:sp>
      <p:pic>
        <p:nvPicPr>
          <p:cNvPr id="29699" name="Picture 8"/>
          <p:cNvPicPr>
            <a:picLocks noChangeAspect="1" noChangeArrowheads="1"/>
          </p:cNvPicPr>
          <p:nvPr/>
        </p:nvPicPr>
        <p:blipFill>
          <a:blip r:embed="rId3" cstate="print"/>
          <a:srcRect/>
          <a:stretch>
            <a:fillRect/>
          </a:stretch>
        </p:blipFill>
        <p:spPr bwMode="auto">
          <a:xfrm>
            <a:off x="1087438" y="1420813"/>
            <a:ext cx="6900862" cy="4905375"/>
          </a:xfrm>
          <a:prstGeom prst="rect">
            <a:avLst/>
          </a:prstGeom>
          <a:noFill/>
          <a:ln w="3175" algn="ctr">
            <a:solidFill>
              <a:schemeClr val="tx1"/>
            </a:solidFill>
            <a:miter lim="800000"/>
            <a:headEnd/>
            <a:tailEnd/>
          </a:ln>
        </p:spPr>
      </p:pic>
      <p:grpSp>
        <p:nvGrpSpPr>
          <p:cNvPr id="29700" name="Group 8"/>
          <p:cNvGrpSpPr>
            <a:grpSpLocks/>
          </p:cNvGrpSpPr>
          <p:nvPr/>
        </p:nvGrpSpPr>
        <p:grpSpPr bwMode="auto">
          <a:xfrm>
            <a:off x="793750" y="2216150"/>
            <a:ext cx="2820988" cy="2014538"/>
            <a:chOff x="500" y="1396"/>
            <a:chExt cx="1777" cy="1269"/>
          </a:xfrm>
        </p:grpSpPr>
        <p:sp>
          <p:nvSpPr>
            <p:cNvPr id="29702" name="Text Box 3"/>
            <p:cNvSpPr txBox="1">
              <a:spLocks noChangeArrowheads="1"/>
            </p:cNvSpPr>
            <p:nvPr/>
          </p:nvSpPr>
          <p:spPr bwMode="auto">
            <a:xfrm>
              <a:off x="500" y="2133"/>
              <a:ext cx="1624" cy="532"/>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Click on a PC and then click on the </a:t>
              </a:r>
              <a:r>
                <a:rPr lang="en-US" sz="1800" b="1">
                  <a:solidFill>
                    <a:srgbClr val="000000"/>
                  </a:solidFill>
                  <a:cs typeface="Times New Roman" pitchFamily="18" charset="0"/>
                </a:rPr>
                <a:t>Config</a:t>
              </a:r>
              <a:r>
                <a:rPr lang="en-US" sz="1800">
                  <a:solidFill>
                    <a:srgbClr val="000000"/>
                  </a:solidFill>
                  <a:cs typeface="Times New Roman" pitchFamily="18" charset="0"/>
                </a:rPr>
                <a:t> tab to configure it.</a:t>
              </a:r>
            </a:p>
          </p:txBody>
        </p:sp>
        <p:sp>
          <p:nvSpPr>
            <p:cNvPr id="29703" name="Line 4"/>
            <p:cNvSpPr>
              <a:spLocks noChangeShapeType="1"/>
            </p:cNvSpPr>
            <p:nvPr/>
          </p:nvSpPr>
          <p:spPr bwMode="auto">
            <a:xfrm flipV="1">
              <a:off x="1579" y="1396"/>
              <a:ext cx="698" cy="745"/>
            </a:xfrm>
            <a:prstGeom prst="line">
              <a:avLst/>
            </a:prstGeom>
            <a:noFill/>
            <a:ln w="25400">
              <a:solidFill>
                <a:schemeClr val="accent2"/>
              </a:solidFill>
              <a:round/>
              <a:headEnd/>
              <a:tailEnd type="triangle" w="lg" len="lg"/>
            </a:ln>
          </p:spPr>
          <p:txBody>
            <a:bodyPr lIns="82124" tIns="41061" rIns="82124" bIns="41061"/>
            <a:lstStyle/>
            <a:p>
              <a:endParaRPr lang="en-ZA"/>
            </a:p>
          </p:txBody>
        </p:sp>
      </p:grpSp>
      <p:sp>
        <p:nvSpPr>
          <p:cNvPr id="12" name="Text Box 5"/>
          <p:cNvSpPr txBox="1">
            <a:spLocks noChangeArrowheads="1"/>
          </p:cNvSpPr>
          <p:nvPr/>
        </p:nvSpPr>
        <p:spPr bwMode="auto">
          <a:xfrm>
            <a:off x="4203700" y="4822825"/>
            <a:ext cx="3251200" cy="84455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Under GLOBAL Settings, you can change the PC Name and enter the gateway IP Address.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655638" y="381000"/>
            <a:ext cx="8145462" cy="920750"/>
          </a:xfrm>
        </p:spPr>
        <p:txBody>
          <a:bodyPr/>
          <a:lstStyle/>
          <a:p>
            <a:pPr eaLnBrk="1" hangingPunct="1"/>
            <a:r>
              <a:rPr lang="en-US" smtClean="0"/>
              <a:t>Agenda</a:t>
            </a:r>
          </a:p>
        </p:txBody>
      </p:sp>
      <p:sp>
        <p:nvSpPr>
          <p:cNvPr id="6147" name="Rectangle 34"/>
          <p:cNvSpPr>
            <a:spLocks noGrp="1" noChangeArrowheads="1"/>
          </p:cNvSpPr>
          <p:nvPr>
            <p:ph idx="1"/>
          </p:nvPr>
        </p:nvSpPr>
        <p:spPr>
          <a:xfrm>
            <a:off x="655638" y="1597025"/>
            <a:ext cx="7940675" cy="4651375"/>
          </a:xfrm>
        </p:spPr>
        <p:txBody>
          <a:bodyPr/>
          <a:lstStyle/>
          <a:p>
            <a:pPr eaLnBrk="1" hangingPunct="1"/>
            <a:r>
              <a:rPr lang="en-US" dirty="0" smtClean="0"/>
              <a:t>Virtual Learning tools</a:t>
            </a:r>
          </a:p>
          <a:p>
            <a:pPr eaLnBrk="1" hangingPunct="1"/>
            <a:r>
              <a:rPr lang="en-US" dirty="0" smtClean="0"/>
              <a:t>New Version of ITE PC</a:t>
            </a:r>
          </a:p>
          <a:p>
            <a:pPr eaLnBrk="1" hangingPunct="1"/>
            <a:r>
              <a:rPr lang="en-US" dirty="0" smtClean="0"/>
              <a:t>Overview of Cisco Packet Tracer</a:t>
            </a:r>
          </a:p>
          <a:p>
            <a:pPr eaLnBrk="1" hangingPunct="1"/>
            <a:r>
              <a:rPr lang="en-US" dirty="0" smtClean="0"/>
              <a:t>Using PT in ITE PC</a:t>
            </a:r>
            <a:endParaRPr lang="en-US" sz="1800" dirty="0" smtClean="0">
              <a:solidFill>
                <a:schemeClr val="accent2"/>
              </a:solidFill>
            </a:endParaRPr>
          </a:p>
          <a:p>
            <a:pPr eaLnBrk="1" hangingPunct="1"/>
            <a:r>
              <a:rPr lang="en-US" dirty="0" smtClean="0"/>
              <a:t>PT Resources</a:t>
            </a:r>
          </a:p>
        </p:txBody>
      </p:sp>
    </p:spTree>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55638" y="693738"/>
            <a:ext cx="8145462" cy="609600"/>
          </a:xfrm>
        </p:spPr>
        <p:txBody>
          <a:bodyPr/>
          <a:lstStyle/>
          <a:p>
            <a:pPr eaLnBrk="1" hangingPunct="1"/>
            <a:r>
              <a:rPr lang="en-US" smtClean="0"/>
              <a:t>Configure the PC IP Address</a:t>
            </a:r>
          </a:p>
        </p:txBody>
      </p:sp>
      <p:pic>
        <p:nvPicPr>
          <p:cNvPr id="30723" name="Picture 7"/>
          <p:cNvPicPr>
            <a:picLocks noChangeAspect="1" noChangeArrowheads="1"/>
          </p:cNvPicPr>
          <p:nvPr/>
        </p:nvPicPr>
        <p:blipFill>
          <a:blip r:embed="rId3" cstate="print"/>
          <a:srcRect/>
          <a:stretch>
            <a:fillRect/>
          </a:stretch>
        </p:blipFill>
        <p:spPr bwMode="auto">
          <a:xfrm>
            <a:off x="1292225" y="1476375"/>
            <a:ext cx="6550025" cy="4656138"/>
          </a:xfrm>
          <a:prstGeom prst="rect">
            <a:avLst/>
          </a:prstGeom>
          <a:noFill/>
          <a:ln w="3175" algn="ctr">
            <a:solidFill>
              <a:schemeClr val="tx1"/>
            </a:solidFill>
            <a:miter lim="800000"/>
            <a:headEnd/>
            <a:tailEnd/>
          </a:ln>
        </p:spPr>
      </p:pic>
      <p:sp>
        <p:nvSpPr>
          <p:cNvPr id="30724" name="Text Box 5"/>
          <p:cNvSpPr txBox="1">
            <a:spLocks noChangeArrowheads="1"/>
          </p:cNvSpPr>
          <p:nvPr/>
        </p:nvSpPr>
        <p:spPr bwMode="auto">
          <a:xfrm>
            <a:off x="565150" y="3168650"/>
            <a:ext cx="2822575" cy="109220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Click on FastEthernet under INTERFACE to configure the IP Address and Subnet Mask.</a:t>
            </a:r>
          </a:p>
        </p:txBody>
      </p:sp>
      <p:sp>
        <p:nvSpPr>
          <p:cNvPr id="30725" name="Line 6"/>
          <p:cNvSpPr>
            <a:spLocks noChangeShapeType="1"/>
          </p:cNvSpPr>
          <p:nvPr/>
        </p:nvSpPr>
        <p:spPr bwMode="auto">
          <a:xfrm flipV="1">
            <a:off x="2538413" y="2955925"/>
            <a:ext cx="506412" cy="217488"/>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30726" name="Line 7"/>
          <p:cNvSpPr>
            <a:spLocks noChangeShapeType="1"/>
          </p:cNvSpPr>
          <p:nvPr/>
        </p:nvSpPr>
        <p:spPr bwMode="auto">
          <a:xfrm>
            <a:off x="3373438" y="4010025"/>
            <a:ext cx="822325" cy="142875"/>
          </a:xfrm>
          <a:prstGeom prst="line">
            <a:avLst/>
          </a:prstGeom>
          <a:noFill/>
          <a:ln w="25400">
            <a:solidFill>
              <a:schemeClr val="accent2"/>
            </a:solidFill>
            <a:round/>
            <a:headEnd/>
            <a:tailEnd type="triangle" w="lg" len="lg"/>
          </a:ln>
        </p:spPr>
        <p:txBody>
          <a:bodyPr lIns="82124" tIns="41061" rIns="82124" bIns="41061"/>
          <a:lstStyle/>
          <a:p>
            <a:endParaRPr lang="en-ZA"/>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55638" y="684213"/>
            <a:ext cx="8145462" cy="609600"/>
          </a:xfrm>
        </p:spPr>
        <p:txBody>
          <a:bodyPr/>
          <a:lstStyle/>
          <a:p>
            <a:pPr eaLnBrk="1" hangingPunct="1"/>
            <a:r>
              <a:rPr lang="en-US" smtClean="0"/>
              <a:t>Add Notes</a:t>
            </a:r>
          </a:p>
        </p:txBody>
      </p:sp>
      <p:pic>
        <p:nvPicPr>
          <p:cNvPr id="31747" name="Picture 9"/>
          <p:cNvPicPr>
            <a:picLocks noChangeAspect="1" noChangeArrowheads="1"/>
          </p:cNvPicPr>
          <p:nvPr/>
        </p:nvPicPr>
        <p:blipFill>
          <a:blip r:embed="rId3" cstate="print"/>
          <a:srcRect/>
          <a:stretch>
            <a:fillRect/>
          </a:stretch>
        </p:blipFill>
        <p:spPr bwMode="auto">
          <a:xfrm>
            <a:off x="958850" y="1317625"/>
            <a:ext cx="7270750" cy="5167313"/>
          </a:xfrm>
          <a:prstGeom prst="rect">
            <a:avLst/>
          </a:prstGeom>
          <a:noFill/>
          <a:ln w="3175" algn="ctr">
            <a:solidFill>
              <a:schemeClr val="tx1"/>
            </a:solidFill>
            <a:miter lim="800000"/>
            <a:headEnd/>
            <a:tailEnd/>
          </a:ln>
        </p:spPr>
      </p:pic>
      <p:sp>
        <p:nvSpPr>
          <p:cNvPr id="31748" name="Line 4"/>
          <p:cNvSpPr>
            <a:spLocks noChangeShapeType="1"/>
          </p:cNvSpPr>
          <p:nvPr/>
        </p:nvSpPr>
        <p:spPr bwMode="auto">
          <a:xfrm flipH="1">
            <a:off x="3614738" y="3127375"/>
            <a:ext cx="708025" cy="3175"/>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31749" name="Line 5"/>
          <p:cNvSpPr>
            <a:spLocks noChangeShapeType="1"/>
          </p:cNvSpPr>
          <p:nvPr/>
        </p:nvSpPr>
        <p:spPr bwMode="auto">
          <a:xfrm flipV="1">
            <a:off x="7097713" y="2871788"/>
            <a:ext cx="604837" cy="157162"/>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31750" name="Line 6"/>
          <p:cNvSpPr>
            <a:spLocks noChangeShapeType="1"/>
          </p:cNvSpPr>
          <p:nvPr/>
        </p:nvSpPr>
        <p:spPr bwMode="auto">
          <a:xfrm flipH="1">
            <a:off x="2797175" y="3251200"/>
            <a:ext cx="1471613" cy="1255713"/>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31751" name="Text Box 7"/>
          <p:cNvSpPr txBox="1">
            <a:spLocks noChangeArrowheads="1"/>
          </p:cNvSpPr>
          <p:nvPr/>
        </p:nvSpPr>
        <p:spPr bwMode="auto">
          <a:xfrm>
            <a:off x="4276725" y="2619375"/>
            <a:ext cx="2822575" cy="84455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Click on Note tool button to add notes to the topology.</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55638" y="693738"/>
            <a:ext cx="8145462" cy="533400"/>
          </a:xfrm>
        </p:spPr>
        <p:txBody>
          <a:bodyPr/>
          <a:lstStyle/>
          <a:p>
            <a:pPr eaLnBrk="1" hangingPunct="1"/>
            <a:r>
              <a:rPr lang="en-US" smtClean="0"/>
              <a:t>Network Description</a:t>
            </a:r>
          </a:p>
        </p:txBody>
      </p:sp>
      <p:pic>
        <p:nvPicPr>
          <p:cNvPr id="32771" name="Picture 6"/>
          <p:cNvPicPr>
            <a:picLocks noChangeAspect="1" noChangeArrowheads="1"/>
          </p:cNvPicPr>
          <p:nvPr/>
        </p:nvPicPr>
        <p:blipFill>
          <a:blip r:embed="rId3" cstate="print"/>
          <a:srcRect/>
          <a:stretch>
            <a:fillRect/>
          </a:stretch>
        </p:blipFill>
        <p:spPr bwMode="auto">
          <a:xfrm>
            <a:off x="1087438" y="1314450"/>
            <a:ext cx="7110412" cy="5054600"/>
          </a:xfrm>
          <a:prstGeom prst="rect">
            <a:avLst/>
          </a:prstGeom>
          <a:noFill/>
          <a:ln w="3175" algn="ctr">
            <a:solidFill>
              <a:schemeClr val="tx1"/>
            </a:solidFill>
            <a:miter lim="800000"/>
            <a:headEnd/>
            <a:tailEnd/>
          </a:ln>
        </p:spPr>
      </p:pic>
      <p:sp>
        <p:nvSpPr>
          <p:cNvPr id="32772" name="Line 4"/>
          <p:cNvSpPr>
            <a:spLocks noChangeShapeType="1"/>
          </p:cNvSpPr>
          <p:nvPr/>
        </p:nvSpPr>
        <p:spPr bwMode="auto">
          <a:xfrm flipV="1">
            <a:off x="6959600" y="1560513"/>
            <a:ext cx="711200" cy="3646487"/>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32773" name="Text Box 5"/>
          <p:cNvSpPr txBox="1">
            <a:spLocks noChangeArrowheads="1"/>
          </p:cNvSpPr>
          <p:nvPr/>
        </p:nvSpPr>
        <p:spPr bwMode="auto">
          <a:xfrm>
            <a:off x="4435475" y="4997450"/>
            <a:ext cx="2822575" cy="59690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Click on “I” icon to add a Network Description.</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55638" y="712788"/>
            <a:ext cx="8145462" cy="552450"/>
          </a:xfrm>
        </p:spPr>
        <p:txBody>
          <a:bodyPr/>
          <a:lstStyle/>
          <a:p>
            <a:pPr eaLnBrk="1" hangingPunct="1"/>
            <a:r>
              <a:rPr lang="en-US" smtClean="0"/>
              <a:t>Save Your Configurations and File</a:t>
            </a:r>
          </a:p>
        </p:txBody>
      </p:sp>
      <p:pic>
        <p:nvPicPr>
          <p:cNvPr id="33795" name="Picture 10"/>
          <p:cNvPicPr>
            <a:picLocks noChangeAspect="1" noChangeArrowheads="1"/>
          </p:cNvPicPr>
          <p:nvPr/>
        </p:nvPicPr>
        <p:blipFill>
          <a:blip r:embed="rId3" cstate="print"/>
          <a:srcRect/>
          <a:stretch>
            <a:fillRect/>
          </a:stretch>
        </p:blipFill>
        <p:spPr bwMode="auto">
          <a:xfrm>
            <a:off x="1023938" y="1381125"/>
            <a:ext cx="6850062" cy="4868863"/>
          </a:xfrm>
          <a:prstGeom prst="rect">
            <a:avLst/>
          </a:prstGeom>
          <a:noFill/>
          <a:ln w="3175" algn="ctr">
            <a:solidFill>
              <a:schemeClr val="tx1"/>
            </a:solidFill>
            <a:miter lim="800000"/>
            <a:headEnd/>
            <a:tailEnd/>
          </a:ln>
        </p:spPr>
      </p:pic>
      <p:sp>
        <p:nvSpPr>
          <p:cNvPr id="33796" name="Line 4"/>
          <p:cNvSpPr>
            <a:spLocks noChangeShapeType="1"/>
          </p:cNvSpPr>
          <p:nvPr/>
        </p:nvSpPr>
        <p:spPr bwMode="auto">
          <a:xfrm flipV="1">
            <a:off x="4602163" y="3797300"/>
            <a:ext cx="1582737" cy="920750"/>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33797" name="Line 5"/>
          <p:cNvSpPr>
            <a:spLocks noChangeShapeType="1"/>
          </p:cNvSpPr>
          <p:nvPr/>
        </p:nvSpPr>
        <p:spPr bwMode="auto">
          <a:xfrm flipH="1" flipV="1">
            <a:off x="2697163" y="2187575"/>
            <a:ext cx="882650" cy="311150"/>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33798" name="Text Box 6"/>
          <p:cNvSpPr txBox="1">
            <a:spLocks noChangeArrowheads="1"/>
          </p:cNvSpPr>
          <p:nvPr/>
        </p:nvSpPr>
        <p:spPr bwMode="auto">
          <a:xfrm>
            <a:off x="3578225" y="2390775"/>
            <a:ext cx="2822575" cy="59690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Save your file by selecting File…Save</a:t>
            </a:r>
          </a:p>
        </p:txBody>
      </p:sp>
      <p:sp>
        <p:nvSpPr>
          <p:cNvPr id="33799" name="Text Box 7"/>
          <p:cNvSpPr txBox="1">
            <a:spLocks noChangeArrowheads="1"/>
          </p:cNvSpPr>
          <p:nvPr/>
        </p:nvSpPr>
        <p:spPr bwMode="auto">
          <a:xfrm>
            <a:off x="1778000" y="4562475"/>
            <a:ext cx="2822575" cy="84455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Save your router configs by clicking the NVRAM </a:t>
            </a:r>
            <a:r>
              <a:rPr lang="en-US" sz="1800" b="1">
                <a:solidFill>
                  <a:srgbClr val="000000"/>
                </a:solidFill>
                <a:cs typeface="Times New Roman" pitchFamily="18" charset="0"/>
              </a:rPr>
              <a:t>Save</a:t>
            </a:r>
            <a:r>
              <a:rPr lang="en-US" sz="1800">
                <a:solidFill>
                  <a:srgbClr val="000000"/>
                </a:solidFill>
                <a:cs typeface="Times New Roman" pitchFamily="18" charset="0"/>
              </a:rPr>
              <a:t> button.</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68"/>
          <p:cNvSpPr>
            <a:spLocks noChangeArrowheads="1"/>
          </p:cNvSpPr>
          <p:nvPr/>
        </p:nvSpPr>
        <p:spPr bwMode="auto">
          <a:xfrm>
            <a:off x="4500563" y="6672263"/>
            <a:ext cx="2019300" cy="188912"/>
          </a:xfrm>
          <a:prstGeom prst="rect">
            <a:avLst/>
          </a:prstGeom>
          <a:noFill/>
          <a:ln w="9525">
            <a:noFill/>
            <a:miter lim="800000"/>
            <a:headEnd/>
            <a:tailEnd/>
          </a:ln>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pic>
        <p:nvPicPr>
          <p:cNvPr id="34819" name="Picture 9" descr="TopBand_Final_wht_031408.jpg"/>
          <p:cNvPicPr>
            <a:picLocks noChangeAspect="1"/>
          </p:cNvPicPr>
          <p:nvPr/>
        </p:nvPicPr>
        <p:blipFill>
          <a:blip r:embed="rId3" cstate="print"/>
          <a:srcRect/>
          <a:stretch>
            <a:fillRect/>
          </a:stretch>
        </p:blipFill>
        <p:spPr bwMode="auto">
          <a:xfrm>
            <a:off x="0" y="0"/>
            <a:ext cx="9144000" cy="341313"/>
          </a:xfrm>
          <a:prstGeom prst="rect">
            <a:avLst/>
          </a:prstGeom>
          <a:noFill/>
          <a:ln w="9525">
            <a:noFill/>
            <a:miter lim="800000"/>
            <a:headEnd/>
            <a:tailEnd/>
          </a:ln>
        </p:spPr>
      </p:pic>
      <p:pic>
        <p:nvPicPr>
          <p:cNvPr id="34820" name="Picture 19" descr="ss2"/>
          <p:cNvPicPr>
            <a:picLocks noChangeAspect="1" noChangeArrowheads="1"/>
          </p:cNvPicPr>
          <p:nvPr/>
        </p:nvPicPr>
        <p:blipFill>
          <a:blip r:embed="rId4" cstate="print"/>
          <a:srcRect/>
          <a:stretch>
            <a:fillRect/>
          </a:stretch>
        </p:blipFill>
        <p:spPr bwMode="auto">
          <a:xfrm>
            <a:off x="0" y="1600200"/>
            <a:ext cx="9144000" cy="3178175"/>
          </a:xfrm>
          <a:prstGeom prst="rect">
            <a:avLst/>
          </a:prstGeom>
          <a:noFill/>
          <a:ln w="9525">
            <a:noFill/>
            <a:miter lim="800000"/>
            <a:headEnd/>
            <a:tailEnd/>
          </a:ln>
        </p:spPr>
      </p:pic>
      <p:sp>
        <p:nvSpPr>
          <p:cNvPr id="34821"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pPr algn="l" eaLnBrk="1" hangingPunct="1">
              <a:lnSpc>
                <a:spcPct val="100000"/>
              </a:lnSpc>
            </a:pPr>
            <a:endParaRPr lang="en-US">
              <a:solidFill>
                <a:schemeClr val="bg1"/>
              </a:solidFill>
              <a:cs typeface="Arial" charset="0"/>
            </a:endParaRPr>
          </a:p>
        </p:txBody>
      </p:sp>
      <p:sp>
        <p:nvSpPr>
          <p:cNvPr id="34822" name="Rectangle 16"/>
          <p:cNvSpPr>
            <a:spLocks noChangeArrowheads="1"/>
          </p:cNvSpPr>
          <p:nvPr/>
        </p:nvSpPr>
        <p:spPr bwMode="auto">
          <a:xfrm>
            <a:off x="639763" y="5002213"/>
            <a:ext cx="7940675" cy="1133475"/>
          </a:xfrm>
          <a:prstGeom prst="rect">
            <a:avLst/>
          </a:prstGeom>
          <a:noFill/>
          <a:ln w="9525" algn="ctr">
            <a:noFill/>
            <a:miter lim="800000"/>
            <a:headEnd/>
            <a:tailEnd/>
          </a:ln>
        </p:spPr>
        <p:txBody>
          <a:bodyPr lIns="82124" tIns="41061" rIns="82124" bIns="41061"/>
          <a:lstStyle/>
          <a:p>
            <a:pPr marL="236538" indent="-236538" algn="l" defTabSz="814388" eaLnBrk="1" hangingPunct="1">
              <a:lnSpc>
                <a:spcPct val="95000"/>
              </a:lnSpc>
              <a:spcBef>
                <a:spcPct val="50000"/>
              </a:spcBef>
              <a:buClr>
                <a:srgbClr val="708CA1"/>
              </a:buClr>
              <a:buFont typeface="Wingdings" pitchFamily="2" charset="2"/>
              <a:buNone/>
            </a:pPr>
            <a:r>
              <a:rPr lang="en-US" sz="2000">
                <a:solidFill>
                  <a:schemeClr val="bg1"/>
                </a:solidFill>
                <a:cs typeface="Arial" charset="0"/>
              </a:rPr>
              <a:t>Subtitle</a:t>
            </a:r>
          </a:p>
        </p:txBody>
      </p:sp>
      <p:sp>
        <p:nvSpPr>
          <p:cNvPr id="34823" name="Rectangle 7"/>
          <p:cNvSpPr>
            <a:spLocks noChangeArrowheads="1"/>
          </p:cNvSpPr>
          <p:nvPr/>
        </p:nvSpPr>
        <p:spPr bwMode="auto">
          <a:xfrm>
            <a:off x="639763" y="2765425"/>
            <a:ext cx="3551237" cy="838200"/>
          </a:xfrm>
          <a:prstGeom prst="rect">
            <a:avLst/>
          </a:prstGeom>
          <a:noFill/>
          <a:ln w="9525" algn="ctr">
            <a:noFill/>
            <a:miter lim="800000"/>
            <a:headEnd/>
            <a:tailEnd/>
          </a:ln>
        </p:spPr>
        <p:txBody>
          <a:bodyPr lIns="82124" tIns="41061" rIns="82124" bIns="41061" anchor="ctr"/>
          <a:lstStyle/>
          <a:p>
            <a:pPr algn="l" defTabSz="814388" eaLnBrk="1" hangingPunct="1"/>
            <a:r>
              <a:rPr lang="en-US" sz="3000">
                <a:solidFill>
                  <a:srgbClr val="FFFFFF"/>
                </a:solidFill>
              </a:rPr>
              <a:t>Verifying Connectivity</a:t>
            </a:r>
            <a:endParaRPr lang="en-US" sz="3000">
              <a:solidFill>
                <a:srgbClr val="EEAF12"/>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Verifying Connectivity</a:t>
            </a:r>
          </a:p>
        </p:txBody>
      </p:sp>
      <p:sp>
        <p:nvSpPr>
          <p:cNvPr id="35843" name="Rectangle 3"/>
          <p:cNvSpPr>
            <a:spLocks noGrp="1" noChangeArrowheads="1"/>
          </p:cNvSpPr>
          <p:nvPr>
            <p:ph idx="1"/>
          </p:nvPr>
        </p:nvSpPr>
        <p:spPr>
          <a:xfrm>
            <a:off x="655638" y="1636713"/>
            <a:ext cx="7940675" cy="4346575"/>
          </a:xfrm>
        </p:spPr>
        <p:txBody>
          <a:bodyPr/>
          <a:lstStyle/>
          <a:p>
            <a:pPr eaLnBrk="1" hangingPunct="1"/>
            <a:r>
              <a:rPr lang="en-US" smtClean="0"/>
              <a:t>There are several ways to verify connectivity in Packet Tracer.</a:t>
            </a:r>
          </a:p>
          <a:p>
            <a:pPr eaLnBrk="1" hangingPunct="1"/>
            <a:r>
              <a:rPr lang="en-US" smtClean="0"/>
              <a:t>In Realtime mode, open a command prompt from the PC desktop and issue a ping just as you would in the classroom with real equipment.</a:t>
            </a:r>
          </a:p>
          <a:p>
            <a:pPr eaLnBrk="1" hangingPunct="1"/>
            <a:r>
              <a:rPr lang="en-US" smtClean="0"/>
              <a:t>In Simulation Mode, create a simulation that allows you to open up the packet at different points along the path to view how the device is processing the packet.</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10"/>
          <p:cNvPicPr>
            <a:picLocks noChangeAspect="1" noChangeArrowheads="1"/>
          </p:cNvPicPr>
          <p:nvPr/>
        </p:nvPicPr>
        <p:blipFill>
          <a:blip r:embed="rId3" cstate="print"/>
          <a:srcRect/>
          <a:stretch>
            <a:fillRect/>
          </a:stretch>
        </p:blipFill>
        <p:spPr bwMode="auto">
          <a:xfrm>
            <a:off x="457200" y="1535113"/>
            <a:ext cx="8372475" cy="4762500"/>
          </a:xfrm>
          <a:prstGeom prst="rect">
            <a:avLst/>
          </a:prstGeom>
          <a:noFill/>
          <a:ln w="3175" algn="ctr">
            <a:solidFill>
              <a:schemeClr val="tx1"/>
            </a:solidFill>
            <a:miter lim="800000"/>
            <a:headEnd/>
            <a:tailEnd/>
          </a:ln>
        </p:spPr>
      </p:pic>
      <p:sp>
        <p:nvSpPr>
          <p:cNvPr id="36867" name="Rectangle 3"/>
          <p:cNvSpPr>
            <a:spLocks noGrp="1" noChangeArrowheads="1"/>
          </p:cNvSpPr>
          <p:nvPr>
            <p:ph type="title"/>
          </p:nvPr>
        </p:nvSpPr>
        <p:spPr>
          <a:xfrm>
            <a:off x="655638" y="693738"/>
            <a:ext cx="8145462" cy="571500"/>
          </a:xfrm>
        </p:spPr>
        <p:txBody>
          <a:bodyPr/>
          <a:lstStyle/>
          <a:p>
            <a:pPr eaLnBrk="1" hangingPunct="1"/>
            <a:r>
              <a:rPr lang="en-US" smtClean="0"/>
              <a:t>Verifying in Realtime Mode</a:t>
            </a:r>
          </a:p>
        </p:txBody>
      </p:sp>
      <p:sp>
        <p:nvSpPr>
          <p:cNvPr id="36868" name="Line 4"/>
          <p:cNvSpPr>
            <a:spLocks noChangeShapeType="1"/>
          </p:cNvSpPr>
          <p:nvPr/>
        </p:nvSpPr>
        <p:spPr bwMode="auto">
          <a:xfrm flipH="1" flipV="1">
            <a:off x="2660650" y="2552700"/>
            <a:ext cx="2400300" cy="1841500"/>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36869" name="Line 5"/>
          <p:cNvSpPr>
            <a:spLocks noChangeShapeType="1"/>
          </p:cNvSpPr>
          <p:nvPr/>
        </p:nvSpPr>
        <p:spPr bwMode="auto">
          <a:xfrm flipV="1">
            <a:off x="5349875" y="4084638"/>
            <a:ext cx="6350" cy="334962"/>
          </a:xfrm>
          <a:prstGeom prst="line">
            <a:avLst/>
          </a:prstGeom>
          <a:noFill/>
          <a:ln w="25400">
            <a:solidFill>
              <a:schemeClr val="accent2"/>
            </a:solidFill>
            <a:round/>
            <a:headEnd/>
            <a:tailEnd type="triangle" w="lg" len="lg"/>
          </a:ln>
        </p:spPr>
        <p:txBody>
          <a:bodyPr lIns="82124" tIns="41061" rIns="82124" bIns="41061"/>
          <a:lstStyle/>
          <a:p>
            <a:endParaRPr lang="en-ZA"/>
          </a:p>
        </p:txBody>
      </p:sp>
      <p:sp>
        <p:nvSpPr>
          <p:cNvPr id="36870" name="Text Box 6"/>
          <p:cNvSpPr txBox="1">
            <a:spLocks noChangeArrowheads="1"/>
          </p:cNvSpPr>
          <p:nvPr/>
        </p:nvSpPr>
        <p:spPr bwMode="auto">
          <a:xfrm>
            <a:off x="2392363" y="4403725"/>
            <a:ext cx="3856037" cy="109220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In </a:t>
            </a:r>
            <a:r>
              <a:rPr lang="en-US" sz="1800" b="1">
                <a:solidFill>
                  <a:srgbClr val="000000"/>
                </a:solidFill>
                <a:cs typeface="Times New Roman" pitchFamily="18" charset="0"/>
              </a:rPr>
              <a:t>Realtime</a:t>
            </a:r>
            <a:r>
              <a:rPr lang="en-US" sz="1800">
                <a:solidFill>
                  <a:srgbClr val="000000"/>
                </a:solidFill>
                <a:cs typeface="Times New Roman" pitchFamily="18" charset="0"/>
              </a:rPr>
              <a:t> mode, select </a:t>
            </a:r>
            <a:r>
              <a:rPr lang="en-US" sz="1800" b="1">
                <a:solidFill>
                  <a:srgbClr val="000000"/>
                </a:solidFill>
                <a:cs typeface="Times New Roman" pitchFamily="18" charset="0"/>
              </a:rPr>
              <a:t>Desktop </a:t>
            </a:r>
            <a:r>
              <a:rPr lang="en-US" sz="1800">
                <a:solidFill>
                  <a:srgbClr val="000000"/>
                </a:solidFill>
                <a:cs typeface="Times New Roman" pitchFamily="18" charset="0"/>
              </a:rPr>
              <a:t>from the tabbed interface. Click the </a:t>
            </a:r>
            <a:r>
              <a:rPr lang="en-US" sz="1800" b="1">
                <a:solidFill>
                  <a:srgbClr val="000000"/>
                </a:solidFill>
                <a:cs typeface="Times New Roman" pitchFamily="18" charset="0"/>
              </a:rPr>
              <a:t>Command Prompt</a:t>
            </a:r>
            <a:r>
              <a:rPr lang="en-US" sz="1800">
                <a:solidFill>
                  <a:srgbClr val="000000"/>
                </a:solidFill>
                <a:cs typeface="Times New Roman" pitchFamily="18" charset="0"/>
              </a:rPr>
              <a:t> icon to open a command prompt from the PC.</a:t>
            </a:r>
            <a:endParaRPr lang="en-US" sz="1800" b="1">
              <a:solidFill>
                <a:srgbClr val="000000"/>
              </a:solidFill>
              <a:cs typeface="Times New Roman" pitchFamily="18" charset="0"/>
            </a:endParaRPr>
          </a:p>
        </p:txBody>
      </p:sp>
      <p:sp>
        <p:nvSpPr>
          <p:cNvPr id="36871" name="Line 7"/>
          <p:cNvSpPr>
            <a:spLocks noChangeShapeType="1"/>
          </p:cNvSpPr>
          <p:nvPr/>
        </p:nvSpPr>
        <p:spPr bwMode="auto">
          <a:xfrm>
            <a:off x="6251575" y="5375275"/>
            <a:ext cx="1384300" cy="100013"/>
          </a:xfrm>
          <a:prstGeom prst="line">
            <a:avLst/>
          </a:prstGeom>
          <a:noFill/>
          <a:ln w="25400">
            <a:solidFill>
              <a:schemeClr val="accent2"/>
            </a:solidFill>
            <a:round/>
            <a:headEnd/>
            <a:tailEnd type="triangle" w="lg" len="lg"/>
          </a:ln>
        </p:spPr>
        <p:txBody>
          <a:bodyPr lIns="82124" tIns="41061" rIns="82124" bIns="41061"/>
          <a:lstStyle/>
          <a:p>
            <a:endParaRPr lang="en-ZA"/>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title"/>
          </p:nvPr>
        </p:nvSpPr>
        <p:spPr>
          <a:xfrm>
            <a:off x="655638" y="693738"/>
            <a:ext cx="8145462" cy="533400"/>
          </a:xfrm>
        </p:spPr>
        <p:txBody>
          <a:bodyPr/>
          <a:lstStyle/>
          <a:p>
            <a:pPr eaLnBrk="1" hangingPunct="1"/>
            <a:r>
              <a:rPr lang="en-US" smtClean="0"/>
              <a:t>Ping the Gateway</a:t>
            </a:r>
          </a:p>
        </p:txBody>
      </p:sp>
      <p:pic>
        <p:nvPicPr>
          <p:cNvPr id="37891" name="Picture 6"/>
          <p:cNvPicPr>
            <a:picLocks noChangeAspect="1" noChangeArrowheads="1"/>
          </p:cNvPicPr>
          <p:nvPr/>
        </p:nvPicPr>
        <p:blipFill>
          <a:blip r:embed="rId3" cstate="print"/>
          <a:srcRect/>
          <a:stretch>
            <a:fillRect/>
          </a:stretch>
        </p:blipFill>
        <p:spPr bwMode="auto">
          <a:xfrm>
            <a:off x="969963" y="1214438"/>
            <a:ext cx="7421562" cy="5353050"/>
          </a:xfrm>
          <a:prstGeom prst="rect">
            <a:avLst/>
          </a:prstGeom>
          <a:noFill/>
          <a:ln w="3175" algn="ctr">
            <a:solidFill>
              <a:schemeClr val="tx1"/>
            </a:solidFill>
            <a:miter lim="800000"/>
            <a:headEnd/>
            <a:tailEnd/>
          </a:ln>
        </p:spPr>
      </p:pic>
      <p:sp>
        <p:nvSpPr>
          <p:cNvPr id="37892" name="Text Box 4"/>
          <p:cNvSpPr txBox="1">
            <a:spLocks noChangeArrowheads="1"/>
          </p:cNvSpPr>
          <p:nvPr/>
        </p:nvSpPr>
        <p:spPr bwMode="auto">
          <a:xfrm>
            <a:off x="419100" y="4781550"/>
            <a:ext cx="3094038" cy="34925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r>
              <a:rPr lang="en-US" sz="1800">
                <a:solidFill>
                  <a:srgbClr val="000000"/>
                </a:solidFill>
                <a:cs typeface="Times New Roman" pitchFamily="18" charset="0"/>
              </a:rPr>
              <a:t>Issue a ping to the Gateway.</a:t>
            </a:r>
            <a:endParaRPr lang="en-US" sz="1800" b="1">
              <a:solidFill>
                <a:srgbClr val="000000"/>
              </a:solidFill>
              <a:cs typeface="Times New Roman" pitchFamily="18" charset="0"/>
            </a:endParaRPr>
          </a:p>
        </p:txBody>
      </p:sp>
      <p:sp>
        <p:nvSpPr>
          <p:cNvPr id="37893" name="Line 5"/>
          <p:cNvSpPr>
            <a:spLocks noChangeShapeType="1"/>
          </p:cNvSpPr>
          <p:nvPr/>
        </p:nvSpPr>
        <p:spPr bwMode="auto">
          <a:xfrm flipV="1">
            <a:off x="1065213" y="2570163"/>
            <a:ext cx="2084387" cy="2201862"/>
          </a:xfrm>
          <a:prstGeom prst="line">
            <a:avLst/>
          </a:prstGeom>
          <a:noFill/>
          <a:ln w="25400">
            <a:solidFill>
              <a:schemeClr val="accent2"/>
            </a:solidFill>
            <a:round/>
            <a:headEnd/>
            <a:tailEnd type="triangle" w="lg" len="lg"/>
          </a:ln>
        </p:spPr>
        <p:txBody>
          <a:bodyPr lIns="82124" tIns="41061" rIns="82124" bIns="41061"/>
          <a:lstStyle/>
          <a:p>
            <a:endParaRPr lang="en-ZA"/>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13" descr="qa2"/>
          <p:cNvPicPr>
            <a:picLocks noChangeAspect="1" noChangeArrowheads="1"/>
          </p:cNvPicPr>
          <p:nvPr/>
        </p:nvPicPr>
        <p:blipFill>
          <a:blip r:embed="rId3" cstate="print"/>
          <a:srcRect/>
          <a:stretch>
            <a:fillRect/>
          </a:stretch>
        </p:blipFill>
        <p:spPr bwMode="auto">
          <a:xfrm>
            <a:off x="0" y="1600200"/>
            <a:ext cx="9144000" cy="3200400"/>
          </a:xfrm>
          <a:prstGeom prst="rect">
            <a:avLst/>
          </a:prstGeom>
          <a:noFill/>
          <a:ln w="9525">
            <a:noFill/>
            <a:miter lim="800000"/>
            <a:headEnd/>
            <a:tailEnd/>
          </a:ln>
        </p:spPr>
      </p:pic>
      <p:sp>
        <p:nvSpPr>
          <p:cNvPr id="38915"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38916" name="Rectangle 11"/>
          <p:cNvSpPr>
            <a:spLocks noChangeArrowheads="1"/>
          </p:cNvSpPr>
          <p:nvPr/>
        </p:nvSpPr>
        <p:spPr bwMode="auto">
          <a:xfrm>
            <a:off x="636588" y="2770188"/>
            <a:ext cx="2259012" cy="838200"/>
          </a:xfrm>
          <a:prstGeom prst="rect">
            <a:avLst/>
          </a:prstGeom>
          <a:noFill/>
          <a:ln w="9525" algn="ctr">
            <a:noFill/>
            <a:miter lim="800000"/>
            <a:headEnd/>
            <a:tailEnd/>
          </a:ln>
        </p:spPr>
        <p:txBody>
          <a:bodyPr lIns="82124" tIns="41061" rIns="82124" bIns="41061" anchor="ctr"/>
          <a:lstStyle/>
          <a:p>
            <a:pPr algn="l" defTabSz="814388" eaLnBrk="1" hangingPunct="1"/>
            <a:r>
              <a:rPr lang="en-US" sz="3000">
                <a:solidFill>
                  <a:schemeClr val="bg1"/>
                </a:solidFill>
              </a:rPr>
              <a:t>Using PT in ITE PC</a:t>
            </a:r>
          </a:p>
        </p:txBody>
      </p:sp>
      <p:sp>
        <p:nvSpPr>
          <p:cNvPr id="38917" name="Rectangle 14"/>
          <p:cNvSpPr>
            <a:spLocks noChangeArrowheads="1"/>
          </p:cNvSpPr>
          <p:nvPr/>
        </p:nvSpPr>
        <p:spPr bwMode="auto">
          <a:xfrm>
            <a:off x="639763" y="5002213"/>
            <a:ext cx="7940675" cy="1133475"/>
          </a:xfrm>
          <a:prstGeom prst="rect">
            <a:avLst/>
          </a:prstGeom>
          <a:noFill/>
          <a:ln w="9525" algn="ctr">
            <a:noFill/>
            <a:miter lim="800000"/>
            <a:headEnd/>
            <a:tailEnd/>
          </a:ln>
        </p:spPr>
        <p:txBody>
          <a:bodyPr lIns="82124" tIns="41061" rIns="82124" bIns="41061"/>
          <a:lstStyle/>
          <a:p>
            <a:pPr marL="236538" indent="-236538" algn="l" defTabSz="814388">
              <a:lnSpc>
                <a:spcPct val="95000"/>
              </a:lnSpc>
              <a:spcBef>
                <a:spcPct val="50000"/>
              </a:spcBef>
              <a:buClr>
                <a:srgbClr val="708CA1"/>
              </a:buClr>
              <a:buFont typeface="Wingdings" pitchFamily="2" charset="2"/>
              <a:buChar char="§"/>
            </a:pPr>
            <a:r>
              <a:rPr lang="en-US" sz="2000" dirty="0" smtClean="0"/>
              <a:t>ITE_PC_8_12_2_Setting_Up_Home_Network.doc</a:t>
            </a:r>
            <a:endParaRPr lang="en-US" sz="2000" dirty="0"/>
          </a:p>
        </p:txBody>
      </p:sp>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3"/>
          <p:cNvSpPr>
            <a:spLocks noGrp="1" noChangeArrowheads="1"/>
          </p:cNvSpPr>
          <p:nvPr>
            <p:ph type="title" idx="4294967295"/>
          </p:nvPr>
        </p:nvSpPr>
        <p:spPr>
          <a:xfrm>
            <a:off x="998538" y="304800"/>
            <a:ext cx="8145462" cy="838200"/>
          </a:xfrm>
        </p:spPr>
        <p:txBody>
          <a:bodyPr/>
          <a:lstStyle/>
          <a:p>
            <a:pPr eaLnBrk="1" hangingPunct="1"/>
            <a:r>
              <a:rPr lang="en-US" smtClean="0"/>
              <a:t>8.12.2 Setting Up Home Network</a:t>
            </a:r>
          </a:p>
        </p:txBody>
      </p:sp>
      <p:sp>
        <p:nvSpPr>
          <p:cNvPr id="39939" name="Rectangle 34"/>
          <p:cNvSpPr>
            <a:spLocks noGrp="1" noChangeArrowheads="1"/>
          </p:cNvSpPr>
          <p:nvPr>
            <p:ph type="body" idx="4294967295"/>
          </p:nvPr>
        </p:nvSpPr>
        <p:spPr>
          <a:xfrm>
            <a:off x="1203325" y="1295400"/>
            <a:ext cx="7940675" cy="3571875"/>
          </a:xfrm>
        </p:spPr>
        <p:txBody>
          <a:bodyPr/>
          <a:lstStyle/>
          <a:p>
            <a:pPr eaLnBrk="1" hangingPunct="1"/>
            <a:r>
              <a:rPr lang="en-US" smtClean="0"/>
              <a:t>ITE_PC_8_12_2_Setting_Up_Home_Network.doc</a:t>
            </a:r>
          </a:p>
          <a:p>
            <a:pPr eaLnBrk="1" hangingPunct="1"/>
            <a:r>
              <a:rPr lang="en-US" smtClean="0"/>
              <a:t>ITE_PC_8_12_2_Setting_Up_Home_ Network.pka</a:t>
            </a:r>
          </a:p>
        </p:txBody>
      </p:sp>
      <p:pic>
        <p:nvPicPr>
          <p:cNvPr id="39940" name="Picture 6"/>
          <p:cNvPicPr>
            <a:picLocks noChangeAspect="1" noChangeArrowheads="1"/>
          </p:cNvPicPr>
          <p:nvPr/>
        </p:nvPicPr>
        <p:blipFill>
          <a:blip r:embed="rId3" cstate="print"/>
          <a:srcRect/>
          <a:stretch>
            <a:fillRect/>
          </a:stretch>
        </p:blipFill>
        <p:spPr bwMode="auto">
          <a:xfrm>
            <a:off x="1905000" y="2362200"/>
            <a:ext cx="5410200" cy="4313238"/>
          </a:xfrm>
          <a:prstGeom prst="rect">
            <a:avLst/>
          </a:prstGeom>
          <a:noFill/>
          <a:ln w="9525" algn="ctr">
            <a:noFill/>
            <a:miter lim="800000"/>
            <a:headEnd/>
            <a:tailEnd/>
          </a:ln>
        </p:spPr>
      </p:pic>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Virtual Learning Tools</a:t>
            </a:r>
            <a:endParaRPr lang="en-GB"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3" descr="qa3"/>
          <p:cNvPicPr>
            <a:picLocks noChangeAspect="1" noChangeArrowheads="1"/>
          </p:cNvPicPr>
          <p:nvPr/>
        </p:nvPicPr>
        <p:blipFill>
          <a:blip r:embed="rId3" cstate="print"/>
          <a:srcRect/>
          <a:stretch>
            <a:fillRect/>
          </a:stretch>
        </p:blipFill>
        <p:spPr bwMode="auto">
          <a:xfrm>
            <a:off x="0" y="1600200"/>
            <a:ext cx="9144000" cy="3181350"/>
          </a:xfrm>
          <a:prstGeom prst="rect">
            <a:avLst/>
          </a:prstGeom>
          <a:noFill/>
          <a:ln w="9525">
            <a:noFill/>
            <a:miter lim="800000"/>
            <a:headEnd/>
            <a:tailEnd/>
          </a:ln>
        </p:spPr>
      </p:pic>
      <p:sp>
        <p:nvSpPr>
          <p:cNvPr id="46083" name="Rectangle 10"/>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46084" name="Rectangle 11"/>
          <p:cNvSpPr>
            <a:spLocks noChangeArrowheads="1"/>
          </p:cNvSpPr>
          <p:nvPr/>
        </p:nvSpPr>
        <p:spPr bwMode="auto">
          <a:xfrm>
            <a:off x="636588" y="2770188"/>
            <a:ext cx="2852737" cy="838200"/>
          </a:xfrm>
          <a:prstGeom prst="rect">
            <a:avLst/>
          </a:prstGeom>
          <a:noFill/>
          <a:ln w="9525" algn="ctr">
            <a:noFill/>
            <a:miter lim="800000"/>
            <a:headEnd/>
            <a:tailEnd/>
          </a:ln>
        </p:spPr>
        <p:txBody>
          <a:bodyPr lIns="82124" tIns="41061" rIns="82124" bIns="41061" anchor="ctr"/>
          <a:lstStyle/>
          <a:p>
            <a:pPr algn="l" defTabSz="814388" eaLnBrk="1" hangingPunct="1"/>
            <a:r>
              <a:rPr lang="en-US" sz="3000">
                <a:solidFill>
                  <a:srgbClr val="FFFFFF"/>
                </a:solidFill>
              </a:rPr>
              <a:t>Packet Tracer Resources</a:t>
            </a:r>
          </a:p>
        </p:txBody>
      </p:sp>
    </p:spTree>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6"/>
          <p:cNvPicPr>
            <a:picLocks noChangeAspect="1" noChangeArrowheads="1"/>
          </p:cNvPicPr>
          <p:nvPr/>
        </p:nvPicPr>
        <p:blipFill>
          <a:blip r:embed="rId3" cstate="print"/>
          <a:srcRect/>
          <a:stretch>
            <a:fillRect/>
          </a:stretch>
        </p:blipFill>
        <p:spPr bwMode="auto">
          <a:xfrm>
            <a:off x="438150" y="3119438"/>
            <a:ext cx="8408988" cy="2957512"/>
          </a:xfrm>
          <a:prstGeom prst="rect">
            <a:avLst/>
          </a:prstGeom>
          <a:noFill/>
          <a:ln w="9525" algn="ctr">
            <a:noFill/>
            <a:miter lim="800000"/>
            <a:headEnd/>
            <a:tailEnd/>
          </a:ln>
        </p:spPr>
      </p:pic>
      <p:sp>
        <p:nvSpPr>
          <p:cNvPr id="47107" name="Rectangle 3"/>
          <p:cNvSpPr>
            <a:spLocks noGrp="1" noChangeArrowheads="1"/>
          </p:cNvSpPr>
          <p:nvPr>
            <p:ph type="body" idx="1"/>
          </p:nvPr>
        </p:nvSpPr>
        <p:spPr>
          <a:xfrm>
            <a:off x="655638" y="1487488"/>
            <a:ext cx="7940675" cy="3571875"/>
          </a:xfrm>
        </p:spPr>
        <p:txBody>
          <a:bodyPr/>
          <a:lstStyle/>
          <a:p>
            <a:pPr eaLnBrk="1" hangingPunct="1"/>
            <a:r>
              <a:rPr lang="en-US" smtClean="0"/>
              <a:t>PT Help Contents</a:t>
            </a:r>
          </a:p>
          <a:p>
            <a:pPr eaLnBrk="1" hangingPunct="1"/>
            <a:r>
              <a:rPr lang="en-US" smtClean="0"/>
              <a:t>PT embedded Tutorials</a:t>
            </a:r>
          </a:p>
          <a:p>
            <a:pPr eaLnBrk="1" hangingPunct="1"/>
            <a:r>
              <a:rPr lang="en-US" smtClean="0"/>
              <a:t>PT Online Resources</a:t>
            </a:r>
          </a:p>
        </p:txBody>
      </p:sp>
      <p:sp>
        <p:nvSpPr>
          <p:cNvPr id="47108" name="Rectangle 2"/>
          <p:cNvSpPr>
            <a:spLocks noGrp="1" noChangeArrowheads="1"/>
          </p:cNvSpPr>
          <p:nvPr>
            <p:ph type="title"/>
          </p:nvPr>
        </p:nvSpPr>
        <p:spPr>
          <a:xfrm>
            <a:off x="655638" y="609600"/>
            <a:ext cx="8145462" cy="838200"/>
          </a:xfrm>
        </p:spPr>
        <p:txBody>
          <a:bodyPr/>
          <a:lstStyle/>
          <a:p>
            <a:pPr eaLnBrk="1" hangingPunct="1"/>
            <a:r>
              <a:rPr lang="en-US" smtClean="0"/>
              <a:t>Resources to Remember</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ChangeArrowheads="1"/>
          </p:cNvSpPr>
          <p:nvPr/>
        </p:nvSpPr>
        <p:spPr bwMode="auto">
          <a:xfrm>
            <a:off x="373063" y="6308725"/>
            <a:ext cx="8391525" cy="549275"/>
          </a:xfrm>
          <a:prstGeom prst="rect">
            <a:avLst/>
          </a:prstGeom>
          <a:gradFill rotWithShape="1">
            <a:gsLst>
              <a:gs pos="0">
                <a:srgbClr val="708CA1">
                  <a:alpha val="56998"/>
                </a:srgbClr>
              </a:gs>
              <a:gs pos="100000">
                <a:srgbClr val="819AAC">
                  <a:alpha val="0"/>
                </a:srgbClr>
              </a:gs>
            </a:gsLst>
            <a:lin ang="5400000" scaled="1"/>
          </a:gradFill>
          <a:ln w="38100" algn="ctr">
            <a:noFill/>
            <a:miter lim="800000"/>
            <a:headEnd/>
            <a:tailEnd/>
          </a:ln>
        </p:spPr>
        <p:txBody>
          <a:bodyPr lIns="82124" tIns="41061" rIns="82124" bIns="41061" anchor="ctr"/>
          <a:lstStyle/>
          <a:p>
            <a:endParaRPr lang="en-US" b="1">
              <a:solidFill>
                <a:srgbClr val="000000"/>
              </a:solidFill>
            </a:endParaRPr>
          </a:p>
        </p:txBody>
      </p:sp>
      <p:sp>
        <p:nvSpPr>
          <p:cNvPr id="48131" name="Rectangle 6"/>
          <p:cNvSpPr>
            <a:spLocks noChangeArrowheads="1"/>
          </p:cNvSpPr>
          <p:nvPr/>
        </p:nvSpPr>
        <p:spPr bwMode="auto">
          <a:xfrm rot="-5400000">
            <a:off x="4108450" y="1822450"/>
            <a:ext cx="927100" cy="9144000"/>
          </a:xfrm>
          <a:prstGeom prst="rect">
            <a:avLst/>
          </a:prstGeom>
          <a:gradFill rotWithShape="1">
            <a:gsLst>
              <a:gs pos="0">
                <a:schemeClr val="bg1"/>
              </a:gs>
              <a:gs pos="100000">
                <a:srgbClr val="495B6A">
                  <a:alpha val="0"/>
                </a:srgbClr>
              </a:gs>
            </a:gsLst>
            <a:lin ang="0" scaled="1"/>
          </a:gradFill>
          <a:ln w="9525" algn="ctr">
            <a:noFill/>
            <a:miter lim="800000"/>
            <a:headEnd/>
            <a:tailEnd/>
          </a:ln>
        </p:spPr>
        <p:txBody>
          <a:bodyPr lIns="73025" tIns="36511" rIns="73025" bIns="36511" anchor="ctr"/>
          <a:lstStyle/>
          <a:p>
            <a:endParaRPr lang="en-US" b="1">
              <a:solidFill>
                <a:srgbClr val="000000"/>
              </a:solidFill>
            </a:endParaRPr>
          </a:p>
        </p:txBody>
      </p:sp>
      <p:sp>
        <p:nvSpPr>
          <p:cNvPr id="48132" name="Rectangle 6"/>
          <p:cNvSpPr>
            <a:spLocks noChangeArrowheads="1"/>
          </p:cNvSpPr>
          <p:nvPr/>
        </p:nvSpPr>
        <p:spPr bwMode="auto">
          <a:xfrm rot="-5400000">
            <a:off x="3690937" y="1404938"/>
            <a:ext cx="1762125" cy="9144000"/>
          </a:xfrm>
          <a:prstGeom prst="rect">
            <a:avLst/>
          </a:prstGeom>
          <a:gradFill rotWithShape="1">
            <a:gsLst>
              <a:gs pos="0">
                <a:srgbClr val="9EC5E6">
                  <a:alpha val="79999"/>
                </a:srgbClr>
              </a:gs>
              <a:gs pos="100000">
                <a:srgbClr val="495B6A">
                  <a:alpha val="0"/>
                </a:srgbClr>
              </a:gs>
            </a:gsLst>
            <a:lin ang="0" scaled="1"/>
          </a:gradFill>
          <a:ln w="9525" algn="ctr">
            <a:noFill/>
            <a:miter lim="800000"/>
            <a:headEnd/>
            <a:tailEnd/>
          </a:ln>
        </p:spPr>
        <p:txBody>
          <a:bodyPr lIns="73025" tIns="36511" rIns="73025" bIns="36511" anchor="ctr"/>
          <a:lstStyle/>
          <a:p>
            <a:endParaRPr lang="en-US" b="1">
              <a:solidFill>
                <a:srgbClr val="000000"/>
              </a:solidFill>
            </a:endParaRPr>
          </a:p>
        </p:txBody>
      </p:sp>
      <p:sp>
        <p:nvSpPr>
          <p:cNvPr id="48133" name="Rectangle 8"/>
          <p:cNvSpPr>
            <a:spLocks noChangeArrowheads="1"/>
          </p:cNvSpPr>
          <p:nvPr/>
        </p:nvSpPr>
        <p:spPr bwMode="auto">
          <a:xfrm>
            <a:off x="222250" y="6343650"/>
            <a:ext cx="8674100" cy="209550"/>
          </a:xfrm>
          <a:prstGeom prst="rect">
            <a:avLst/>
          </a:prstGeom>
          <a:gradFill rotWithShape="1">
            <a:gsLst>
              <a:gs pos="0">
                <a:schemeClr val="tx1">
                  <a:alpha val="45000"/>
                </a:schemeClr>
              </a:gs>
              <a:gs pos="100000">
                <a:schemeClr val="bg1">
                  <a:alpha val="0"/>
                </a:schemeClr>
              </a:gs>
            </a:gsLst>
            <a:path path="shape">
              <a:fillToRect l="50000" t="50000" r="50000" b="50000"/>
            </a:path>
          </a:gradFill>
          <a:ln w="9525" algn="ctr">
            <a:noFill/>
            <a:miter lim="800000"/>
            <a:headEnd/>
            <a:tailEnd/>
          </a:ln>
        </p:spPr>
        <p:txBody>
          <a:bodyPr wrap="none" lIns="73025" tIns="36511" rIns="73025" bIns="36511" anchor="ctr"/>
          <a:lstStyle/>
          <a:p>
            <a:endParaRPr lang="en-US" b="1">
              <a:solidFill>
                <a:srgbClr val="000000"/>
              </a:solidFill>
            </a:endParaRPr>
          </a:p>
        </p:txBody>
      </p:sp>
      <p:sp>
        <p:nvSpPr>
          <p:cNvPr id="181" name="Rectangle 9"/>
          <p:cNvSpPr>
            <a:spLocks noChangeArrowheads="1"/>
          </p:cNvSpPr>
          <p:nvPr/>
        </p:nvSpPr>
        <p:spPr bwMode="auto">
          <a:xfrm>
            <a:off x="366713" y="1447800"/>
            <a:ext cx="8397875" cy="4953000"/>
          </a:xfrm>
          <a:prstGeom prst="rect">
            <a:avLst/>
          </a:prstGeom>
          <a:gradFill flip="none" rotWithShape="1">
            <a:gsLst>
              <a:gs pos="0">
                <a:srgbClr val="9EC5E6"/>
              </a:gs>
              <a:gs pos="0">
                <a:srgbClr val="9EC5E6"/>
              </a:gs>
              <a:gs pos="100000">
                <a:schemeClr val="bg1">
                  <a:alpha val="0"/>
                </a:schemeClr>
              </a:gs>
            </a:gsLst>
            <a:lin ang="2700000" scaled="1"/>
            <a:tileRect/>
          </a:gradFill>
          <a:ln w="38100" algn="ctr">
            <a:noFill/>
            <a:miter lim="800000"/>
            <a:headEnd/>
            <a:tailEnd/>
          </a:ln>
        </p:spPr>
        <p:txBody>
          <a:bodyPr lIns="82124" tIns="41061" rIns="82124" bIns="41061" anchor="ctr"/>
          <a:lstStyle/>
          <a:p>
            <a:pPr>
              <a:defRPr/>
            </a:pPr>
            <a:endParaRPr lang="en-US" b="1">
              <a:solidFill>
                <a:srgbClr val="000000"/>
              </a:solidFill>
              <a:latin typeface="Arial" pitchFamily="34" charset="0"/>
            </a:endParaRPr>
          </a:p>
        </p:txBody>
      </p:sp>
      <p:sp>
        <p:nvSpPr>
          <p:cNvPr id="48135" name="AutoShape 11"/>
          <p:cNvSpPr>
            <a:spLocks noChangeArrowheads="1"/>
          </p:cNvSpPr>
          <p:nvPr/>
        </p:nvSpPr>
        <p:spPr bwMode="auto">
          <a:xfrm>
            <a:off x="438150" y="1550988"/>
            <a:ext cx="8255000" cy="4087812"/>
          </a:xfrm>
          <a:prstGeom prst="roundRect">
            <a:avLst>
              <a:gd name="adj" fmla="val 1944"/>
            </a:avLst>
          </a:prstGeom>
          <a:gradFill rotWithShape="1">
            <a:gsLst>
              <a:gs pos="0">
                <a:schemeClr val="bg1">
                  <a:alpha val="25000"/>
                </a:schemeClr>
              </a:gs>
              <a:gs pos="100000">
                <a:schemeClr val="bg1">
                  <a:alpha val="0"/>
                </a:schemeClr>
              </a:gs>
            </a:gsLst>
            <a:path path="rect">
              <a:fillToRect r="100000" b="100000"/>
            </a:path>
          </a:gradFill>
          <a:ln w="9525" algn="ctr">
            <a:noFill/>
            <a:round/>
            <a:headEnd/>
            <a:tailEnd/>
          </a:ln>
        </p:spPr>
        <p:txBody>
          <a:bodyPr lIns="73025" tIns="36511" rIns="73025" bIns="36511" anchor="ctr"/>
          <a:lstStyle/>
          <a:p>
            <a:endParaRPr lang="en-US" b="1">
              <a:solidFill>
                <a:srgbClr val="000000"/>
              </a:solidFill>
            </a:endParaRPr>
          </a:p>
        </p:txBody>
      </p:sp>
      <p:sp>
        <p:nvSpPr>
          <p:cNvPr id="48136" name="Rectangle 28"/>
          <p:cNvSpPr>
            <a:spLocks noChangeArrowheads="1"/>
          </p:cNvSpPr>
          <p:nvPr/>
        </p:nvSpPr>
        <p:spPr bwMode="auto">
          <a:xfrm flipV="1">
            <a:off x="366713" y="6400800"/>
            <a:ext cx="8391525" cy="190500"/>
          </a:xfrm>
          <a:prstGeom prst="rect">
            <a:avLst/>
          </a:prstGeom>
          <a:solidFill>
            <a:srgbClr val="708CA1"/>
          </a:solidFill>
          <a:ln w="38100" algn="ctr">
            <a:noFill/>
            <a:miter lim="800000"/>
            <a:headEnd/>
            <a:tailEnd/>
          </a:ln>
        </p:spPr>
        <p:txBody>
          <a:bodyPr lIns="82124" tIns="41061" rIns="82124" bIns="41061" anchor="ctr"/>
          <a:lstStyle/>
          <a:p>
            <a:endParaRPr lang="en-US" b="1">
              <a:solidFill>
                <a:srgbClr val="000000"/>
              </a:solidFill>
            </a:endParaRPr>
          </a:p>
        </p:txBody>
      </p:sp>
      <p:sp>
        <p:nvSpPr>
          <p:cNvPr id="48137" name="Rectangle 19"/>
          <p:cNvSpPr>
            <a:spLocks noGrp="1" noChangeArrowheads="1"/>
          </p:cNvSpPr>
          <p:nvPr>
            <p:ph type="title" idx="4294967295"/>
          </p:nvPr>
        </p:nvSpPr>
        <p:spPr>
          <a:xfrm>
            <a:off x="609600" y="685800"/>
            <a:ext cx="8145463" cy="838200"/>
          </a:xfrm>
        </p:spPr>
        <p:txBody>
          <a:bodyPr/>
          <a:lstStyle/>
          <a:p>
            <a:pPr eaLnBrk="1" hangingPunct="1"/>
            <a:r>
              <a:rPr lang="en-US" smtClean="0"/>
              <a:t>Packet Tracer Discussion Forum</a:t>
            </a:r>
            <a:br>
              <a:rPr lang="en-US" smtClean="0"/>
            </a:br>
            <a:endParaRPr lang="en-US" smtClean="0"/>
          </a:p>
        </p:txBody>
      </p:sp>
      <p:sp>
        <p:nvSpPr>
          <p:cNvPr id="48138" name="Rectangle 20"/>
          <p:cNvSpPr>
            <a:spLocks noGrp="1" noChangeArrowheads="1"/>
          </p:cNvSpPr>
          <p:nvPr>
            <p:ph type="body" idx="4294967295"/>
          </p:nvPr>
        </p:nvSpPr>
        <p:spPr>
          <a:xfrm>
            <a:off x="609600" y="1600200"/>
            <a:ext cx="7940675" cy="3571875"/>
          </a:xfrm>
        </p:spPr>
        <p:txBody>
          <a:bodyPr/>
          <a:lstStyle/>
          <a:p>
            <a:pPr eaLnBrk="1" hangingPunct="1"/>
            <a:r>
              <a:rPr lang="en-US" smtClean="0"/>
              <a:t>Access the global instructor community for questions, discussions, collaboration, and activity sharing</a:t>
            </a:r>
          </a:p>
        </p:txBody>
      </p:sp>
      <p:sp>
        <p:nvSpPr>
          <p:cNvPr id="16" name="Rectangle 3"/>
          <p:cNvSpPr>
            <a:spLocks noChangeArrowheads="1"/>
          </p:cNvSpPr>
          <p:nvPr/>
        </p:nvSpPr>
        <p:spPr bwMode="auto">
          <a:xfrm>
            <a:off x="4724400" y="6300788"/>
            <a:ext cx="3524250" cy="307975"/>
          </a:xfrm>
          <a:prstGeom prst="rect">
            <a:avLst/>
          </a:prstGeom>
          <a:gradFill rotWithShape="1">
            <a:gsLst>
              <a:gs pos="0">
                <a:schemeClr val="bg2">
                  <a:alpha val="52000"/>
                </a:schemeClr>
              </a:gs>
              <a:gs pos="100000">
                <a:schemeClr val="bg2">
                  <a:gamma/>
                  <a:shade val="66667"/>
                  <a:invGamma/>
                  <a:alpha val="0"/>
                </a:schemeClr>
              </a:gs>
            </a:gsLst>
            <a:path path="shape">
              <a:fillToRect l="50000" t="50000" r="50000" b="50000"/>
            </a:path>
          </a:gradFill>
          <a:ln w="9525" algn="ctr">
            <a:noFill/>
            <a:miter lim="800000"/>
            <a:headEnd/>
            <a:tailEnd/>
          </a:ln>
          <a:effectLst/>
        </p:spPr>
        <p:txBody>
          <a:bodyPr wrap="none" lIns="82124" tIns="41061" rIns="82124" bIns="41061" anchor="ctr"/>
          <a:lstStyle/>
          <a:p>
            <a:pPr>
              <a:defRPr/>
            </a:pPr>
            <a:endParaRPr lang="en-US">
              <a:solidFill>
                <a:srgbClr val="000000"/>
              </a:solidFill>
              <a:latin typeface="Arial" pitchFamily="34" charset="0"/>
            </a:endParaRPr>
          </a:p>
        </p:txBody>
      </p:sp>
      <p:sp>
        <p:nvSpPr>
          <p:cNvPr id="17" name="Rectangle 6"/>
          <p:cNvSpPr>
            <a:spLocks noChangeArrowheads="1"/>
          </p:cNvSpPr>
          <p:nvPr/>
        </p:nvSpPr>
        <p:spPr bwMode="auto">
          <a:xfrm>
            <a:off x="838200" y="6300788"/>
            <a:ext cx="3524250" cy="307975"/>
          </a:xfrm>
          <a:prstGeom prst="rect">
            <a:avLst/>
          </a:prstGeom>
          <a:gradFill rotWithShape="1">
            <a:gsLst>
              <a:gs pos="0">
                <a:schemeClr val="bg2">
                  <a:alpha val="52000"/>
                </a:schemeClr>
              </a:gs>
              <a:gs pos="100000">
                <a:schemeClr val="bg2">
                  <a:gamma/>
                  <a:shade val="66667"/>
                  <a:invGamma/>
                  <a:alpha val="0"/>
                </a:schemeClr>
              </a:gs>
            </a:gsLst>
            <a:path path="shape">
              <a:fillToRect l="50000" t="50000" r="50000" b="50000"/>
            </a:path>
          </a:gradFill>
          <a:ln w="9525" algn="ctr">
            <a:noFill/>
            <a:miter lim="800000"/>
            <a:headEnd/>
            <a:tailEnd/>
          </a:ln>
          <a:effectLst/>
        </p:spPr>
        <p:txBody>
          <a:bodyPr wrap="none" lIns="82124" tIns="41061" rIns="82124" bIns="41061" anchor="ctr"/>
          <a:lstStyle/>
          <a:p>
            <a:pPr>
              <a:defRPr/>
            </a:pPr>
            <a:endParaRPr lang="en-US">
              <a:solidFill>
                <a:srgbClr val="000000"/>
              </a:solidFill>
              <a:latin typeface="Arial" pitchFamily="34" charset="0"/>
            </a:endParaRPr>
          </a:p>
        </p:txBody>
      </p:sp>
      <p:pic>
        <p:nvPicPr>
          <p:cNvPr id="48141" name="Picture 2"/>
          <p:cNvPicPr>
            <a:picLocks noChangeAspect="1" noChangeArrowheads="1"/>
          </p:cNvPicPr>
          <p:nvPr/>
        </p:nvPicPr>
        <p:blipFill>
          <a:blip r:embed="rId3" cstate="print"/>
          <a:srcRect/>
          <a:stretch>
            <a:fillRect/>
          </a:stretch>
        </p:blipFill>
        <p:spPr bwMode="auto">
          <a:xfrm>
            <a:off x="1295400" y="2352675"/>
            <a:ext cx="6708775" cy="3971925"/>
          </a:xfrm>
          <a:prstGeom prst="rect">
            <a:avLst/>
          </a:prstGeom>
          <a:noFill/>
          <a:ln w="19050" algn="ctr">
            <a:solidFill>
              <a:srgbClr val="C0C0C4"/>
            </a:solidFill>
            <a:miter lim="800000"/>
            <a:headEnd/>
            <a:tailEnd/>
          </a:ln>
        </p:spPr>
      </p:pic>
      <p:pic>
        <p:nvPicPr>
          <p:cNvPr id="48142" name="Picture 4" descr="PTbanner1.gif"/>
          <p:cNvPicPr>
            <a:picLocks noChangeAspect="1"/>
          </p:cNvPicPr>
          <p:nvPr/>
        </p:nvPicPr>
        <p:blipFill>
          <a:blip r:embed="rId4" cstate="print"/>
          <a:srcRect/>
          <a:stretch>
            <a:fillRect/>
          </a:stretch>
        </p:blipFill>
        <p:spPr bwMode="auto">
          <a:xfrm>
            <a:off x="1295400" y="4633913"/>
            <a:ext cx="1295400" cy="776287"/>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0"/>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a:p>
        </p:txBody>
      </p:sp>
      <p:pic>
        <p:nvPicPr>
          <p:cNvPr id="52227" name="Picture 100" descr="CNA_largo-onwhite"/>
          <p:cNvPicPr>
            <a:picLocks noChangeAspect="1" noChangeArrowheads="1"/>
          </p:cNvPicPr>
          <p:nvPr/>
        </p:nvPicPr>
        <p:blipFill>
          <a:blip r:embed="rId2"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ChangeArrowheads="1"/>
          </p:cNvSpPr>
          <p:nvPr/>
        </p:nvSpPr>
        <p:spPr bwMode="auto">
          <a:xfrm rot="-5400000">
            <a:off x="2762250" y="476250"/>
            <a:ext cx="3619500" cy="9144000"/>
          </a:xfrm>
          <a:prstGeom prst="rect">
            <a:avLst/>
          </a:prstGeom>
          <a:gradFill rotWithShape="1">
            <a:gsLst>
              <a:gs pos="0">
                <a:srgbClr val="9EC5E6">
                  <a:alpha val="79999"/>
                </a:srgbClr>
              </a:gs>
              <a:gs pos="100000">
                <a:srgbClr val="495B6A">
                  <a:alpha val="0"/>
                </a:srgbClr>
              </a:gs>
            </a:gsLst>
            <a:lin ang="0" scaled="1"/>
          </a:gradFill>
          <a:ln w="9525" algn="ctr">
            <a:noFill/>
            <a:miter lim="800000"/>
            <a:headEnd/>
            <a:tailEnd/>
          </a:ln>
        </p:spPr>
        <p:txBody>
          <a:bodyPr lIns="73025" tIns="36511" rIns="73025" bIns="36511" anchor="ctr"/>
          <a:lstStyle/>
          <a:p>
            <a:endParaRPr lang="en-US" sz="1800"/>
          </a:p>
        </p:txBody>
      </p:sp>
      <p:sp>
        <p:nvSpPr>
          <p:cNvPr id="30723" name="Title 1"/>
          <p:cNvSpPr>
            <a:spLocks noGrp="1"/>
          </p:cNvSpPr>
          <p:nvPr>
            <p:ph type="title"/>
          </p:nvPr>
        </p:nvSpPr>
        <p:spPr>
          <a:xfrm>
            <a:off x="533400" y="457200"/>
            <a:ext cx="8145463" cy="838200"/>
          </a:xfrm>
        </p:spPr>
        <p:txBody>
          <a:bodyPr/>
          <a:lstStyle/>
          <a:p>
            <a:r>
              <a:rPr lang="en-US" dirty="0" smtClean="0"/>
              <a:t>Virtual Learning Tools</a:t>
            </a:r>
          </a:p>
        </p:txBody>
      </p:sp>
      <p:sp>
        <p:nvSpPr>
          <p:cNvPr id="30724" name="Content Placeholder 2"/>
          <p:cNvSpPr>
            <a:spLocks noGrp="1"/>
          </p:cNvSpPr>
          <p:nvPr>
            <p:ph idx="1"/>
          </p:nvPr>
        </p:nvSpPr>
        <p:spPr>
          <a:xfrm>
            <a:off x="533400" y="1600200"/>
            <a:ext cx="7940675" cy="3571875"/>
          </a:xfrm>
        </p:spPr>
        <p:txBody>
          <a:bodyPr/>
          <a:lstStyle/>
          <a:p>
            <a:r>
              <a:rPr lang="en-US" dirty="0" smtClean="0"/>
              <a:t>Two standalone tools are provided with the curriculum</a:t>
            </a:r>
          </a:p>
          <a:p>
            <a:pPr lvl="1"/>
            <a:r>
              <a:rPr lang="en-US" dirty="0" smtClean="0"/>
              <a:t>Virtual Desktop</a:t>
            </a:r>
          </a:p>
          <a:p>
            <a:pPr lvl="1"/>
            <a:r>
              <a:rPr lang="en-US" dirty="0" smtClean="0"/>
              <a:t>Virtual Laptop</a:t>
            </a:r>
          </a:p>
          <a:p>
            <a:r>
              <a:rPr lang="en-US" dirty="0" smtClean="0"/>
              <a:t>Designed to supplement classroom learning and provide interactive learning opportunities</a:t>
            </a:r>
          </a:p>
          <a:p>
            <a:r>
              <a:rPr lang="en-US" dirty="0" smtClean="0"/>
              <a:t>Both provide a virtual “hands-on” experience where physical equipment access is limited</a:t>
            </a:r>
          </a:p>
          <a:p>
            <a:r>
              <a:rPr lang="en-US" dirty="0" smtClean="0"/>
              <a:t>Enable students to virtually disassemble and reassemble desktops and laptops</a:t>
            </a:r>
          </a:p>
          <a:p>
            <a:endParaRPr lang="en-US" dirty="0" smtClean="0"/>
          </a:p>
        </p:txBody>
      </p:sp>
      <p:cxnSp>
        <p:nvCxnSpPr>
          <p:cNvPr id="6" name="Straight Connector 5"/>
          <p:cNvCxnSpPr/>
          <p:nvPr/>
        </p:nvCxnSpPr>
        <p:spPr bwMode="auto">
          <a:xfrm>
            <a:off x="2590800" y="3276600"/>
            <a:ext cx="1371600"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8" name="Straight Connector 7"/>
          <p:cNvCxnSpPr/>
          <p:nvPr/>
        </p:nvCxnSpPr>
        <p:spPr bwMode="auto">
          <a:xfrm>
            <a:off x="1981200" y="3657600"/>
            <a:ext cx="1143000"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0" name="Straight Connector 9"/>
          <p:cNvCxnSpPr/>
          <p:nvPr/>
        </p:nvCxnSpPr>
        <p:spPr bwMode="auto">
          <a:xfrm>
            <a:off x="2895600" y="4191000"/>
            <a:ext cx="2133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55638" y="304800"/>
            <a:ext cx="8145462" cy="838200"/>
          </a:xfrm>
        </p:spPr>
        <p:txBody>
          <a:bodyPr/>
          <a:lstStyle/>
          <a:p>
            <a:pPr eaLnBrk="1" hangingPunct="1"/>
            <a:r>
              <a:rPr lang="en-US" dirty="0" smtClean="0"/>
              <a:t>The Three Modes(Virtual Laptop)</a:t>
            </a:r>
          </a:p>
        </p:txBody>
      </p:sp>
      <p:pic>
        <p:nvPicPr>
          <p:cNvPr id="32771" name="Picture 3"/>
          <p:cNvPicPr>
            <a:picLocks noChangeAspect="1" noChangeArrowheads="1"/>
          </p:cNvPicPr>
          <p:nvPr/>
        </p:nvPicPr>
        <p:blipFill>
          <a:blip r:embed="rId3" cstate="print"/>
          <a:srcRect/>
          <a:stretch>
            <a:fillRect/>
          </a:stretch>
        </p:blipFill>
        <p:spPr bwMode="auto">
          <a:xfrm>
            <a:off x="146050" y="1428750"/>
            <a:ext cx="8883650" cy="4883150"/>
          </a:xfrm>
          <a:prstGeom prst="rect">
            <a:avLst/>
          </a:prstGeom>
          <a:noFill/>
          <a:ln w="9525" algn="ctr">
            <a:noFill/>
            <a:miter lim="800000"/>
            <a:headEnd/>
            <a:tailEnd/>
          </a:ln>
        </p:spPr>
      </p:pic>
      <p:grpSp>
        <p:nvGrpSpPr>
          <p:cNvPr id="2" name="Group 4"/>
          <p:cNvGrpSpPr>
            <a:grpSpLocks/>
          </p:cNvGrpSpPr>
          <p:nvPr/>
        </p:nvGrpSpPr>
        <p:grpSpPr bwMode="auto">
          <a:xfrm>
            <a:off x="1208088" y="1509713"/>
            <a:ext cx="3027362" cy="360362"/>
            <a:chOff x="761" y="951"/>
            <a:chExt cx="1907" cy="227"/>
          </a:xfrm>
        </p:grpSpPr>
        <p:sp>
          <p:nvSpPr>
            <p:cNvPr id="32782" name="Text Box 5"/>
            <p:cNvSpPr txBox="1">
              <a:spLocks noChangeArrowheads="1"/>
            </p:cNvSpPr>
            <p:nvPr/>
          </p:nvSpPr>
          <p:spPr bwMode="auto">
            <a:xfrm>
              <a:off x="1431" y="951"/>
              <a:ext cx="1237" cy="227"/>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defTabSz="814388"/>
              <a:r>
                <a:rPr lang="en-US" sz="2000">
                  <a:cs typeface="Times New Roman" pitchFamily="18" charset="0"/>
                </a:rPr>
                <a:t>Learn Mode</a:t>
              </a:r>
            </a:p>
          </p:txBody>
        </p:sp>
        <p:sp>
          <p:nvSpPr>
            <p:cNvPr id="32783" name="Line 6"/>
            <p:cNvSpPr>
              <a:spLocks noChangeShapeType="1"/>
            </p:cNvSpPr>
            <p:nvPr/>
          </p:nvSpPr>
          <p:spPr bwMode="auto">
            <a:xfrm flipH="1">
              <a:off x="761" y="1021"/>
              <a:ext cx="676" cy="5"/>
            </a:xfrm>
            <a:prstGeom prst="line">
              <a:avLst/>
            </a:prstGeom>
            <a:noFill/>
            <a:ln w="50800">
              <a:solidFill>
                <a:schemeClr val="accent2"/>
              </a:solidFill>
              <a:round/>
              <a:headEnd/>
              <a:tailEnd type="triangle" w="med" len="med"/>
            </a:ln>
          </p:spPr>
          <p:txBody>
            <a:bodyPr lIns="82124" tIns="41061" rIns="82124" bIns="41061"/>
            <a:lstStyle/>
            <a:p>
              <a:endParaRPr lang="en-GB"/>
            </a:p>
          </p:txBody>
        </p:sp>
      </p:grpSp>
      <p:grpSp>
        <p:nvGrpSpPr>
          <p:cNvPr id="3" name="Group 7"/>
          <p:cNvGrpSpPr>
            <a:grpSpLocks/>
          </p:cNvGrpSpPr>
          <p:nvPr/>
        </p:nvGrpSpPr>
        <p:grpSpPr bwMode="auto">
          <a:xfrm>
            <a:off x="1217613" y="5786438"/>
            <a:ext cx="3878262" cy="376237"/>
            <a:chOff x="767" y="3645"/>
            <a:chExt cx="2443" cy="237"/>
          </a:xfrm>
        </p:grpSpPr>
        <p:sp>
          <p:nvSpPr>
            <p:cNvPr id="32780" name="Text Box 8"/>
            <p:cNvSpPr txBox="1">
              <a:spLocks noChangeArrowheads="1"/>
            </p:cNvSpPr>
            <p:nvPr/>
          </p:nvSpPr>
          <p:spPr bwMode="auto">
            <a:xfrm>
              <a:off x="1851" y="3645"/>
              <a:ext cx="1359" cy="227"/>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defTabSz="814388"/>
              <a:r>
                <a:rPr lang="en-US" sz="2000">
                  <a:cs typeface="Times New Roman" pitchFamily="18" charset="0"/>
                </a:rPr>
                <a:t>Explore Mode</a:t>
              </a:r>
            </a:p>
          </p:txBody>
        </p:sp>
        <p:sp>
          <p:nvSpPr>
            <p:cNvPr id="32781" name="Line 9"/>
            <p:cNvSpPr>
              <a:spLocks noChangeShapeType="1"/>
            </p:cNvSpPr>
            <p:nvPr/>
          </p:nvSpPr>
          <p:spPr bwMode="auto">
            <a:xfrm flipH="1">
              <a:off x="767" y="3871"/>
              <a:ext cx="1082" cy="11"/>
            </a:xfrm>
            <a:prstGeom prst="line">
              <a:avLst/>
            </a:prstGeom>
            <a:noFill/>
            <a:ln w="50800">
              <a:solidFill>
                <a:schemeClr val="accent2"/>
              </a:solidFill>
              <a:round/>
              <a:headEnd/>
              <a:tailEnd type="triangle" w="med" len="med"/>
            </a:ln>
          </p:spPr>
          <p:txBody>
            <a:bodyPr lIns="82124" tIns="41061" rIns="82124" bIns="41061"/>
            <a:lstStyle/>
            <a:p>
              <a:endParaRPr lang="en-GB"/>
            </a:p>
          </p:txBody>
        </p:sp>
      </p:grpSp>
      <p:grpSp>
        <p:nvGrpSpPr>
          <p:cNvPr id="4" name="Group 10"/>
          <p:cNvGrpSpPr>
            <a:grpSpLocks/>
          </p:cNvGrpSpPr>
          <p:nvPr/>
        </p:nvGrpSpPr>
        <p:grpSpPr bwMode="auto">
          <a:xfrm>
            <a:off x="836613" y="5072063"/>
            <a:ext cx="3216275" cy="833437"/>
            <a:chOff x="527" y="3195"/>
            <a:chExt cx="2026" cy="525"/>
          </a:xfrm>
        </p:grpSpPr>
        <p:sp>
          <p:nvSpPr>
            <p:cNvPr id="32778" name="Text Box 11"/>
            <p:cNvSpPr txBox="1">
              <a:spLocks noChangeArrowheads="1"/>
            </p:cNvSpPr>
            <p:nvPr/>
          </p:nvSpPr>
          <p:spPr bwMode="auto">
            <a:xfrm>
              <a:off x="1335" y="3195"/>
              <a:ext cx="1218" cy="227"/>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defTabSz="814388"/>
              <a:r>
                <a:rPr lang="en-US" sz="2000">
                  <a:cs typeface="Times New Roman" pitchFamily="18" charset="0"/>
                </a:rPr>
                <a:t>Test  Mode</a:t>
              </a:r>
            </a:p>
          </p:txBody>
        </p:sp>
        <p:sp>
          <p:nvSpPr>
            <p:cNvPr id="32779" name="Line 12"/>
            <p:cNvSpPr>
              <a:spLocks noChangeShapeType="1"/>
            </p:cNvSpPr>
            <p:nvPr/>
          </p:nvSpPr>
          <p:spPr bwMode="auto">
            <a:xfrm flipH="1">
              <a:off x="527" y="3445"/>
              <a:ext cx="808" cy="275"/>
            </a:xfrm>
            <a:prstGeom prst="line">
              <a:avLst/>
            </a:prstGeom>
            <a:noFill/>
            <a:ln w="50800">
              <a:solidFill>
                <a:schemeClr val="accent2"/>
              </a:solidFill>
              <a:round/>
              <a:headEnd/>
              <a:tailEnd type="triangle" w="med" len="med"/>
            </a:ln>
          </p:spPr>
          <p:txBody>
            <a:bodyPr lIns="82124" tIns="41061" rIns="82124" bIns="41061"/>
            <a:lstStyle/>
            <a:p>
              <a:endParaRPr lang="en-GB"/>
            </a:p>
          </p:txBody>
        </p:sp>
      </p:grpSp>
      <p:sp>
        <p:nvSpPr>
          <p:cNvPr id="1248269" name="Text Box 13"/>
          <p:cNvSpPr txBox="1">
            <a:spLocks noChangeArrowheads="1"/>
          </p:cNvSpPr>
          <p:nvPr/>
        </p:nvSpPr>
        <p:spPr bwMode="auto">
          <a:xfrm>
            <a:off x="4551363" y="1217613"/>
            <a:ext cx="3754437" cy="969962"/>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spcBef>
                <a:spcPct val="50000"/>
              </a:spcBef>
            </a:pPr>
            <a:r>
              <a:rPr lang="en-US" sz="2000">
                <a:cs typeface="Times New Roman" pitchFamily="18" charset="0"/>
              </a:rPr>
              <a:t>Step-by-step instructions for removing and installing </a:t>
            </a:r>
            <a:r>
              <a:rPr lang="en-US"/>
              <a:t>c</a:t>
            </a:r>
            <a:r>
              <a:rPr lang="en-US" sz="2000">
                <a:cs typeface="Times New Roman" pitchFamily="18" charset="0"/>
              </a:rPr>
              <a:t>omponents</a:t>
            </a:r>
          </a:p>
        </p:txBody>
      </p:sp>
      <p:sp>
        <p:nvSpPr>
          <p:cNvPr id="1248270" name="Text Box 14"/>
          <p:cNvSpPr txBox="1">
            <a:spLocks noChangeArrowheads="1"/>
          </p:cNvSpPr>
          <p:nvPr/>
        </p:nvSpPr>
        <p:spPr bwMode="auto">
          <a:xfrm>
            <a:off x="3138488" y="4294188"/>
            <a:ext cx="2208212" cy="636587"/>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spcBef>
                <a:spcPct val="50000"/>
              </a:spcBef>
            </a:pPr>
            <a:r>
              <a:rPr lang="en-US" sz="2000">
                <a:cs typeface="Times New Roman" pitchFamily="18" charset="0"/>
              </a:rPr>
              <a:t>Self-check for understanding</a:t>
            </a:r>
          </a:p>
        </p:txBody>
      </p:sp>
      <p:sp>
        <p:nvSpPr>
          <p:cNvPr id="1248271" name="Text Box 15"/>
          <p:cNvSpPr txBox="1">
            <a:spLocks noChangeArrowheads="1"/>
          </p:cNvSpPr>
          <p:nvPr/>
        </p:nvSpPr>
        <p:spPr bwMode="auto">
          <a:xfrm>
            <a:off x="5100638" y="5170488"/>
            <a:ext cx="3189287" cy="914400"/>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algn="l" defTabSz="814388">
              <a:spcBef>
                <a:spcPct val="50000"/>
              </a:spcBef>
            </a:pPr>
            <a:r>
              <a:rPr lang="en-US" sz="2000">
                <a:cs typeface="Times New Roman" pitchFamily="18" charset="0"/>
              </a:rPr>
              <a:t>Information about many laptop features and components</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4826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4827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482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8269" grpId="0" animBg="1"/>
      <p:bldP spid="1248270" grpId="0" animBg="1"/>
      <p:bldP spid="124827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55638" y="304800"/>
            <a:ext cx="8145462" cy="838200"/>
          </a:xfrm>
        </p:spPr>
        <p:txBody>
          <a:bodyPr/>
          <a:lstStyle/>
          <a:p>
            <a:pPr eaLnBrk="1" hangingPunct="1"/>
            <a:r>
              <a:rPr lang="en-US" smtClean="0"/>
              <a:t>Learn Mode: Underside Layer</a:t>
            </a:r>
          </a:p>
        </p:txBody>
      </p:sp>
      <p:pic>
        <p:nvPicPr>
          <p:cNvPr id="33795" name="Picture 3"/>
          <p:cNvPicPr>
            <a:picLocks noChangeAspect="1" noChangeArrowheads="1"/>
          </p:cNvPicPr>
          <p:nvPr/>
        </p:nvPicPr>
        <p:blipFill>
          <a:blip r:embed="rId3" cstate="print"/>
          <a:srcRect/>
          <a:stretch>
            <a:fillRect/>
          </a:stretch>
        </p:blipFill>
        <p:spPr bwMode="auto">
          <a:xfrm>
            <a:off x="255588" y="1147763"/>
            <a:ext cx="8689975" cy="5408612"/>
          </a:xfrm>
          <a:prstGeom prst="rect">
            <a:avLst/>
          </a:prstGeom>
          <a:noFill/>
          <a:ln w="9525" algn="ctr">
            <a:noFill/>
            <a:miter lim="800000"/>
            <a:headEnd/>
            <a:tailEnd/>
          </a:ln>
        </p:spPr>
      </p:pic>
      <p:grpSp>
        <p:nvGrpSpPr>
          <p:cNvPr id="2" name="Group 4"/>
          <p:cNvGrpSpPr>
            <a:grpSpLocks/>
          </p:cNvGrpSpPr>
          <p:nvPr/>
        </p:nvGrpSpPr>
        <p:grpSpPr bwMode="auto">
          <a:xfrm>
            <a:off x="485775" y="3395663"/>
            <a:ext cx="5699125" cy="1381125"/>
            <a:chOff x="306" y="2139"/>
            <a:chExt cx="3590" cy="870"/>
          </a:xfrm>
        </p:grpSpPr>
        <p:sp>
          <p:nvSpPr>
            <p:cNvPr id="33798" name="Text Box 5"/>
            <p:cNvSpPr txBox="1">
              <a:spLocks noChangeArrowheads="1"/>
            </p:cNvSpPr>
            <p:nvPr/>
          </p:nvSpPr>
          <p:spPr bwMode="auto">
            <a:xfrm>
              <a:off x="2166" y="2139"/>
              <a:ext cx="1730" cy="436"/>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defTabSz="814388"/>
              <a:r>
                <a:rPr lang="en-US" sz="2000">
                  <a:cs typeface="Times New Roman" pitchFamily="18" charset="0"/>
                </a:rPr>
                <a:t>Components in the Underside </a:t>
              </a:r>
              <a:r>
                <a:rPr lang="en-US">
                  <a:cs typeface="Times New Roman" pitchFamily="18" charset="0"/>
                </a:rPr>
                <a:t>Layer</a:t>
              </a:r>
            </a:p>
          </p:txBody>
        </p:sp>
        <p:sp>
          <p:nvSpPr>
            <p:cNvPr id="33799" name="Line 6"/>
            <p:cNvSpPr>
              <a:spLocks noChangeShapeType="1"/>
            </p:cNvSpPr>
            <p:nvPr/>
          </p:nvSpPr>
          <p:spPr bwMode="auto">
            <a:xfrm flipH="1">
              <a:off x="1464" y="2389"/>
              <a:ext cx="702" cy="180"/>
            </a:xfrm>
            <a:prstGeom prst="line">
              <a:avLst/>
            </a:prstGeom>
            <a:noFill/>
            <a:ln w="50800">
              <a:solidFill>
                <a:schemeClr val="accent2"/>
              </a:solidFill>
              <a:round/>
              <a:headEnd/>
              <a:tailEnd type="triangle" w="med" len="med"/>
            </a:ln>
          </p:spPr>
          <p:txBody>
            <a:bodyPr lIns="82124" tIns="41061" rIns="82124" bIns="41061"/>
            <a:lstStyle/>
            <a:p>
              <a:endParaRPr lang="en-GB"/>
            </a:p>
          </p:txBody>
        </p:sp>
        <p:sp>
          <p:nvSpPr>
            <p:cNvPr id="33800" name="Rectangle 7"/>
            <p:cNvSpPr>
              <a:spLocks noChangeArrowheads="1"/>
            </p:cNvSpPr>
            <p:nvPr/>
          </p:nvSpPr>
          <p:spPr bwMode="auto">
            <a:xfrm>
              <a:off x="306" y="2568"/>
              <a:ext cx="858" cy="441"/>
            </a:xfrm>
            <a:prstGeom prst="rect">
              <a:avLst/>
            </a:prstGeom>
            <a:noFill/>
            <a:ln w="25400" algn="ctr">
              <a:solidFill>
                <a:schemeClr val="accent2"/>
              </a:solidFill>
              <a:miter lim="800000"/>
              <a:headEnd/>
              <a:tailEnd/>
            </a:ln>
          </p:spPr>
          <p:txBody>
            <a:bodyPr wrap="none" lIns="82124" tIns="41061" rIns="82124" bIns="41061" anchor="ctr">
              <a:spAutoFit/>
            </a:bodyPr>
            <a:lstStyle/>
            <a:p>
              <a:endParaRPr lang="en-US"/>
            </a:p>
          </p:txBody>
        </p:sp>
      </p:grpSp>
      <p:pic>
        <p:nvPicPr>
          <p:cNvPr id="1250312" name="Picture 8"/>
          <p:cNvPicPr>
            <a:picLocks noChangeAspect="1" noChangeArrowheads="1"/>
          </p:cNvPicPr>
          <p:nvPr/>
        </p:nvPicPr>
        <p:blipFill>
          <a:blip r:embed="rId4" cstate="print"/>
          <a:srcRect/>
          <a:stretch>
            <a:fillRect/>
          </a:stretch>
        </p:blipFill>
        <p:spPr bwMode="auto">
          <a:xfrm>
            <a:off x="565150" y="4154488"/>
            <a:ext cx="1168400" cy="519112"/>
          </a:xfrm>
          <a:prstGeom prst="rect">
            <a:avLst/>
          </a:prstGeom>
          <a:noFill/>
          <a:ln w="19050" algn="ctr">
            <a:noFill/>
            <a:miter lim="800000"/>
            <a:headEnd/>
            <a:tailEnd/>
          </a:ln>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2000" fill="hold"/>
                                        <p:tgtEl>
                                          <p:spTgt spid="1250312"/>
                                        </p:tgtEl>
                                      </p:cBhvr>
                                      <p:by x="200000" y="200000"/>
                                    </p:animScale>
                                  </p:childTnLst>
                                  <p:subTnLst>
                                    <p:set>
                                      <p:cBhvr override="childStyle">
                                        <p:cTn dur="1" fill="hold" display="0" masterRel="nextClick" afterEffect="1"/>
                                        <p:tgtEl>
                                          <p:spTgt spid="125031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55638" y="304800"/>
            <a:ext cx="8145462" cy="838200"/>
          </a:xfrm>
        </p:spPr>
        <p:txBody>
          <a:bodyPr/>
          <a:lstStyle/>
          <a:p>
            <a:pPr eaLnBrk="1" hangingPunct="1"/>
            <a:r>
              <a:rPr lang="en-US" smtClean="0"/>
              <a:t>Learn Mode: Show Instructions</a:t>
            </a:r>
          </a:p>
        </p:txBody>
      </p:sp>
      <p:pic>
        <p:nvPicPr>
          <p:cNvPr id="34819" name="Picture 3"/>
          <p:cNvPicPr>
            <a:picLocks noChangeAspect="1" noChangeArrowheads="1"/>
          </p:cNvPicPr>
          <p:nvPr/>
        </p:nvPicPr>
        <p:blipFill>
          <a:blip r:embed="rId3" cstate="print"/>
          <a:srcRect/>
          <a:stretch>
            <a:fillRect/>
          </a:stretch>
        </p:blipFill>
        <p:spPr bwMode="auto">
          <a:xfrm>
            <a:off x="255588" y="1147763"/>
            <a:ext cx="8689975" cy="5408612"/>
          </a:xfrm>
          <a:prstGeom prst="rect">
            <a:avLst/>
          </a:prstGeom>
          <a:noFill/>
          <a:ln w="9525" algn="ctr">
            <a:noFill/>
            <a:miter lim="800000"/>
            <a:headEnd/>
            <a:tailEnd/>
          </a:ln>
        </p:spPr>
      </p:pic>
      <p:grpSp>
        <p:nvGrpSpPr>
          <p:cNvPr id="2" name="Group 4"/>
          <p:cNvGrpSpPr>
            <a:grpSpLocks/>
          </p:cNvGrpSpPr>
          <p:nvPr/>
        </p:nvGrpSpPr>
        <p:grpSpPr bwMode="auto">
          <a:xfrm>
            <a:off x="2695575" y="4594225"/>
            <a:ext cx="3741738" cy="636588"/>
            <a:chOff x="1644" y="2894"/>
            <a:chExt cx="2357" cy="401"/>
          </a:xfrm>
        </p:grpSpPr>
        <p:sp>
          <p:nvSpPr>
            <p:cNvPr id="34823" name="Text Box 5"/>
            <p:cNvSpPr txBox="1">
              <a:spLocks noChangeArrowheads="1"/>
            </p:cNvSpPr>
            <p:nvPr/>
          </p:nvSpPr>
          <p:spPr bwMode="auto">
            <a:xfrm>
              <a:off x="2456" y="2894"/>
              <a:ext cx="1545" cy="401"/>
            </a:xfrm>
            <a:prstGeom prst="rect">
              <a:avLst/>
            </a:prstGeom>
            <a:solidFill>
              <a:schemeClr val="bg1"/>
            </a:solidFill>
            <a:ln w="19050" algn="ctr">
              <a:solidFill>
                <a:schemeClr val="accent2"/>
              </a:solidFill>
              <a:miter lim="800000"/>
              <a:headEnd/>
              <a:tailEnd/>
            </a:ln>
          </p:spPr>
          <p:txBody>
            <a:bodyPr lIns="82124" tIns="41061" rIns="82124" bIns="41061">
              <a:spAutoFit/>
            </a:bodyPr>
            <a:lstStyle/>
            <a:p>
              <a:pPr defTabSz="814388"/>
              <a:r>
                <a:rPr lang="en-US" sz="2000">
                  <a:cs typeface="Times New Roman" pitchFamily="18" charset="0"/>
                </a:rPr>
                <a:t>For step-by-step instructions</a:t>
              </a:r>
            </a:p>
          </p:txBody>
        </p:sp>
        <p:sp>
          <p:nvSpPr>
            <p:cNvPr id="34824" name="Line 6"/>
            <p:cNvSpPr>
              <a:spLocks noChangeShapeType="1"/>
            </p:cNvSpPr>
            <p:nvPr/>
          </p:nvSpPr>
          <p:spPr bwMode="auto">
            <a:xfrm flipH="1">
              <a:off x="1644" y="3112"/>
              <a:ext cx="825" cy="132"/>
            </a:xfrm>
            <a:prstGeom prst="line">
              <a:avLst/>
            </a:prstGeom>
            <a:noFill/>
            <a:ln w="50800">
              <a:solidFill>
                <a:schemeClr val="accent2"/>
              </a:solidFill>
              <a:round/>
              <a:headEnd/>
              <a:tailEnd type="triangle" w="med" len="med"/>
            </a:ln>
          </p:spPr>
          <p:txBody>
            <a:bodyPr lIns="82124" tIns="41061" rIns="82124" bIns="41061"/>
            <a:lstStyle/>
            <a:p>
              <a:endParaRPr lang="en-GB"/>
            </a:p>
          </p:txBody>
        </p:sp>
      </p:grpSp>
      <p:pic>
        <p:nvPicPr>
          <p:cNvPr id="1252359" name="Picture 7"/>
          <p:cNvPicPr>
            <a:picLocks noChangeAspect="1" noChangeArrowheads="1"/>
          </p:cNvPicPr>
          <p:nvPr/>
        </p:nvPicPr>
        <p:blipFill>
          <a:blip r:embed="rId4" cstate="print"/>
          <a:srcRect/>
          <a:stretch>
            <a:fillRect/>
          </a:stretch>
        </p:blipFill>
        <p:spPr bwMode="auto">
          <a:xfrm>
            <a:off x="368300" y="2268538"/>
            <a:ext cx="2316163" cy="3089275"/>
          </a:xfrm>
          <a:prstGeom prst="rect">
            <a:avLst/>
          </a:prstGeom>
          <a:noFill/>
          <a:ln w="9525" algn="ctr">
            <a:noFill/>
            <a:miter lim="800000"/>
            <a:headEnd/>
            <a:tailEnd/>
          </a:ln>
        </p:spPr>
      </p:pic>
      <p:pic>
        <p:nvPicPr>
          <p:cNvPr id="1252360" name="Picture 8"/>
          <p:cNvPicPr>
            <a:picLocks noChangeAspect="1" noChangeArrowheads="1"/>
          </p:cNvPicPr>
          <p:nvPr/>
        </p:nvPicPr>
        <p:blipFill>
          <a:blip r:embed="rId5" cstate="print"/>
          <a:srcRect/>
          <a:stretch>
            <a:fillRect/>
          </a:stretch>
        </p:blipFill>
        <p:spPr bwMode="auto">
          <a:xfrm>
            <a:off x="374650" y="5160963"/>
            <a:ext cx="2160588" cy="204787"/>
          </a:xfrm>
          <a:prstGeom prst="rect">
            <a:avLst/>
          </a:prstGeom>
          <a:noFill/>
          <a:ln w="19050" algn="ctr">
            <a:solidFill>
              <a:schemeClr val="accent2"/>
            </a:solidFill>
            <a:miter lim="800000"/>
            <a:headEnd/>
            <a:tailEnd/>
          </a:ln>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52360"/>
                                        </p:tgtEl>
                                        <p:attrNameLst>
                                          <p:attrName>style.visibility</p:attrName>
                                        </p:attrNameLst>
                                      </p:cBhvr>
                                      <p:to>
                                        <p:strVal val="visible"/>
                                      </p:to>
                                    </p:set>
                                  </p:childTnLst>
                                </p:cTn>
                              </p:par>
                            </p:childTnLst>
                          </p:cTn>
                        </p:par>
                        <p:par>
                          <p:cTn id="13" fill="hold">
                            <p:stCondLst>
                              <p:cond delay="0"/>
                            </p:stCondLst>
                            <p:childTnLst>
                              <p:par>
                                <p:cTn id="14" presetID="6" presetClass="emph" presetSubtype="0" fill="hold" nodeType="afterEffect">
                                  <p:stCondLst>
                                    <p:cond delay="0"/>
                                  </p:stCondLst>
                                  <p:childTnLst>
                                    <p:animScale>
                                      <p:cBhvr>
                                        <p:cTn id="15" dur="2000" fill="hold"/>
                                        <p:tgtEl>
                                          <p:spTgt spid="1252360"/>
                                        </p:tgtEl>
                                      </p:cBhvr>
                                      <p:by x="150000" y="150000"/>
                                    </p:animScale>
                                  </p:childTnLst>
                                  <p:subTnLst>
                                    <p:set>
                                      <p:cBhvr override="childStyle">
                                        <p:cTn dur="1" fill="hold" display="0" masterRel="nextClick" afterEffect="1"/>
                                        <p:tgtEl>
                                          <p:spTgt spid="1252360"/>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2523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8" descr="ss1"/>
          <p:cNvPicPr>
            <a:picLocks noChangeAspect="1" noChangeArrowheads="1"/>
          </p:cNvPicPr>
          <p:nvPr/>
        </p:nvPicPr>
        <p:blipFill>
          <a:blip r:embed="rId3" cstate="print"/>
          <a:srcRect/>
          <a:stretch>
            <a:fillRect/>
          </a:stretch>
        </p:blipFill>
        <p:spPr bwMode="auto">
          <a:xfrm>
            <a:off x="0" y="1600200"/>
            <a:ext cx="9144000" cy="3194050"/>
          </a:xfrm>
          <a:prstGeom prst="rect">
            <a:avLst/>
          </a:prstGeom>
          <a:noFill/>
          <a:ln w="9525">
            <a:noFill/>
            <a:miter lim="800000"/>
            <a:headEnd/>
            <a:tailEnd/>
          </a:ln>
        </p:spPr>
      </p:pic>
      <p:sp>
        <p:nvSpPr>
          <p:cNvPr id="8195"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8196" name="Rectangle 32"/>
          <p:cNvSpPr>
            <a:spLocks noGrp="1" noChangeArrowheads="1"/>
          </p:cNvSpPr>
          <p:nvPr>
            <p:ph type="title" idx="4294967295"/>
          </p:nvPr>
        </p:nvSpPr>
        <p:spPr>
          <a:xfrm>
            <a:off x="457200" y="2522538"/>
            <a:ext cx="2895600" cy="1668462"/>
          </a:xfrm>
        </p:spPr>
        <p:txBody>
          <a:bodyPr anchor="ctr"/>
          <a:lstStyle/>
          <a:p>
            <a:pPr eaLnBrk="1" hangingPunct="1"/>
            <a:r>
              <a:rPr lang="en-US" sz="3000" b="0" smtClean="0">
                <a:solidFill>
                  <a:srgbClr val="FFFFFF"/>
                </a:solidFill>
              </a:rPr>
              <a:t>New Version of ITE PC</a:t>
            </a:r>
            <a:endParaRPr lang="en-US" sz="3000" b="0" smtClean="0">
              <a:solidFill>
                <a:schemeClr val="folHlink"/>
              </a:solidFill>
            </a:endParaRPr>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NetAcad-PPT-WHT-Wcolors-06Feb09</Template>
  <TotalTime>1591</TotalTime>
  <Pages>28</Pages>
  <Words>3620</Words>
  <Application>Microsoft Office PowerPoint</Application>
  <PresentationFormat>On-screen Show (4:3)</PresentationFormat>
  <Paragraphs>341</Paragraphs>
  <Slides>43</Slides>
  <Notes>40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NetAcad-4F_PPT-WHT_060408</vt:lpstr>
      <vt:lpstr>Lab Tools for IT E 4.1</vt:lpstr>
      <vt:lpstr>Session Objectives</vt:lpstr>
      <vt:lpstr>Agenda</vt:lpstr>
      <vt:lpstr>Virtual Learning Tools</vt:lpstr>
      <vt:lpstr>Virtual Learning Tools</vt:lpstr>
      <vt:lpstr>The Three Modes(Virtual Laptop)</vt:lpstr>
      <vt:lpstr>Learn Mode: Underside Layer</vt:lpstr>
      <vt:lpstr>Learn Mode: Show Instructions</vt:lpstr>
      <vt:lpstr>New Version of ITE PC</vt:lpstr>
      <vt:lpstr>ITE: PC Hardware and Software v4.1</vt:lpstr>
      <vt:lpstr>What’s New in Version 4.1</vt:lpstr>
      <vt:lpstr>Slide 12</vt:lpstr>
      <vt:lpstr>What is Cisco Packet Tracer?</vt:lpstr>
      <vt:lpstr>Key E-Learning Component</vt:lpstr>
      <vt:lpstr>Overview PPT Presentation</vt:lpstr>
      <vt:lpstr>Packet Tracer 5.2</vt:lpstr>
      <vt:lpstr>Slide 17</vt:lpstr>
      <vt:lpstr>Create the Devices</vt:lpstr>
      <vt:lpstr>Common Tools</vt:lpstr>
      <vt:lpstr>Some Tips</vt:lpstr>
      <vt:lpstr>Connecting Devices</vt:lpstr>
      <vt:lpstr>Smart Connection</vt:lpstr>
      <vt:lpstr>Port Status</vt:lpstr>
      <vt:lpstr>Viewing Port Labels</vt:lpstr>
      <vt:lpstr>Port Label Options and Other Options</vt:lpstr>
      <vt:lpstr>Slide 26</vt:lpstr>
      <vt:lpstr>Slide 27</vt:lpstr>
      <vt:lpstr>Slide 28</vt:lpstr>
      <vt:lpstr>Configure the PC Gateway</vt:lpstr>
      <vt:lpstr>Configure the PC IP Address</vt:lpstr>
      <vt:lpstr>Add Notes</vt:lpstr>
      <vt:lpstr>Network Description</vt:lpstr>
      <vt:lpstr>Save Your Configurations and File</vt:lpstr>
      <vt:lpstr>Slide 34</vt:lpstr>
      <vt:lpstr>Verifying Connectivity</vt:lpstr>
      <vt:lpstr>Verifying in Realtime Mode</vt:lpstr>
      <vt:lpstr>Ping the Gateway</vt:lpstr>
      <vt:lpstr>Slide 38</vt:lpstr>
      <vt:lpstr>8.12.2 Setting Up Home Network</vt:lpstr>
      <vt:lpstr>Slide 40</vt:lpstr>
      <vt:lpstr>Resources to Remember</vt:lpstr>
      <vt:lpstr>Packet Tracer Discussion Forum </vt:lpstr>
      <vt:lpstr>Slide 43</vt:lpstr>
    </vt:vector>
  </TitlesOfParts>
  <Company>Genentech,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Size 30PT</dc:title>
  <dc:subject>Guide for Creating Powerpoint Presentations</dc:subject>
  <dc:creator>Arek</dc:creator>
  <cp:lastModifiedBy>gkudya</cp:lastModifiedBy>
  <cp:revision>119</cp:revision>
  <cp:lastPrinted>1999-01-27T00:54:54Z</cp:lastPrinted>
  <dcterms:created xsi:type="dcterms:W3CDTF">2008-06-05T18:08:35Z</dcterms:created>
  <dcterms:modified xsi:type="dcterms:W3CDTF">2010-04-14T02:04:42Z</dcterms:modified>
</cp:coreProperties>
</file>